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9"/>
  </p:notesMasterIdLst>
  <p:handoutMasterIdLst>
    <p:handoutMasterId r:id="rId30"/>
  </p:handoutMasterIdLst>
  <p:sldIdLst>
    <p:sldId id="292" r:id="rId5"/>
    <p:sldId id="293" r:id="rId6"/>
    <p:sldId id="312" r:id="rId7"/>
    <p:sldId id="294" r:id="rId8"/>
    <p:sldId id="295" r:id="rId9"/>
    <p:sldId id="338" r:id="rId10"/>
    <p:sldId id="339" r:id="rId11"/>
    <p:sldId id="335" r:id="rId12"/>
    <p:sldId id="336" r:id="rId13"/>
    <p:sldId id="337" r:id="rId14"/>
    <p:sldId id="296" r:id="rId15"/>
    <p:sldId id="297" r:id="rId16"/>
    <p:sldId id="299" r:id="rId17"/>
    <p:sldId id="300" r:id="rId18"/>
    <p:sldId id="301" r:id="rId19"/>
    <p:sldId id="302" r:id="rId20"/>
    <p:sldId id="303" r:id="rId21"/>
    <p:sldId id="304" r:id="rId22"/>
    <p:sldId id="305" r:id="rId23"/>
    <p:sldId id="309" r:id="rId24"/>
    <p:sldId id="307" r:id="rId25"/>
    <p:sldId id="308" r:id="rId26"/>
    <p:sldId id="310" r:id="rId27"/>
    <p:sldId id="311"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3D2D"/>
    <a:srgbClr val="1B3039"/>
    <a:srgbClr val="446992"/>
    <a:srgbClr val="AEC2D8"/>
    <a:srgbClr val="98432A"/>
    <a:srgbClr val="D84400"/>
    <a:srgbClr val="44678D"/>
    <a:srgbClr val="263E5A"/>
    <a:srgbClr val="D6E0EB"/>
    <a:srgbClr val="728D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BC90C3-3406-44B7-B9C3-F48C48ACF91D}" v="32" dt="2024-03-03T10:57:13.64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79" autoAdjust="0"/>
  </p:normalViewPr>
  <p:slideViewPr>
    <p:cSldViewPr snapToGrid="0" showGuides="1">
      <p:cViewPr varScale="1">
        <p:scale>
          <a:sx n="90" d="100"/>
          <a:sy n="90" d="100"/>
        </p:scale>
        <p:origin x="1110" y="90"/>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3/8/2024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3/8/2024</a:t>
            </a:fld>
            <a:endParaRPr lang="en-US"/>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2050" name="Picture 2" descr="Databricks white logo transparent PNG - StickPNG">
            <a:extLst>
              <a:ext uri="{FF2B5EF4-FFF2-40B4-BE49-F238E27FC236}">
                <a16:creationId xmlns:a16="http://schemas.microsoft.com/office/drawing/2014/main" id="{468D397A-8D55-C25A-9A87-B3EF8E870E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4764" y="5807977"/>
            <a:ext cx="3020733" cy="471055"/>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90;p11">
            <a:extLst>
              <a:ext uri="{FF2B5EF4-FFF2-40B4-BE49-F238E27FC236}">
                <a16:creationId xmlns:a16="http://schemas.microsoft.com/office/drawing/2014/main" id="{E5B21A64-70A7-5608-9F78-FE178BA1A64B}"/>
              </a:ext>
            </a:extLst>
          </p:cNvPr>
          <p:cNvPicPr preferRelativeResize="0"/>
          <p:nvPr userDrawn="1"/>
        </p:nvPicPr>
        <p:blipFill rotWithShape="1">
          <a:blip r:embed="rId3">
            <a:alphaModFix/>
          </a:blip>
          <a:srcRect t="6468" b="6475"/>
          <a:stretch/>
        </p:blipFill>
        <p:spPr>
          <a:xfrm>
            <a:off x="5046995" y="5807977"/>
            <a:ext cx="2098010" cy="571459"/>
          </a:xfrm>
          <a:prstGeom prst="rect">
            <a:avLst/>
          </a:prstGeom>
          <a:noFill/>
          <a:ln>
            <a:noFill/>
          </a:ln>
        </p:spPr>
      </p:pic>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9E664B5B-E5B0-B804-DEEF-064F0966AA5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9" name="Google Shape;290;p11">
            <a:extLst>
              <a:ext uri="{FF2B5EF4-FFF2-40B4-BE49-F238E27FC236}">
                <a16:creationId xmlns:a16="http://schemas.microsoft.com/office/drawing/2014/main" id="{C770BDD8-2021-46F6-6A64-90074D6D363F}"/>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125641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E9797BB7-451C-540D-B09C-36F12ABDCBC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D928891D-D6AC-E8A9-D755-493657831015}"/>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226368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pic>
        <p:nvPicPr>
          <p:cNvPr id="2" name="Picture 2" descr="Databricks white logo transparent PNG - StickPNG">
            <a:extLst>
              <a:ext uri="{FF2B5EF4-FFF2-40B4-BE49-F238E27FC236}">
                <a16:creationId xmlns:a16="http://schemas.microsoft.com/office/drawing/2014/main" id="{489100AF-F7E0-6615-1BFE-825E85EC3F0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9574" y="339576"/>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9FEA13EF-904C-3EBA-6D0B-2669733537D6}"/>
              </a:ext>
            </a:extLst>
          </p:cNvPr>
          <p:cNvPicPr preferRelativeResize="0"/>
          <p:nvPr userDrawn="1"/>
        </p:nvPicPr>
        <p:blipFill rotWithShape="1">
          <a:blip r:embed="rId3">
            <a:alphaModFix/>
          </a:blip>
          <a:srcRect t="6468" b="6475"/>
          <a:stretch/>
        </p:blipFill>
        <p:spPr>
          <a:xfrm>
            <a:off x="997849" y="782795"/>
            <a:ext cx="2098010" cy="571459"/>
          </a:xfrm>
          <a:prstGeom prst="rect">
            <a:avLst/>
          </a:prstGeom>
          <a:noFill/>
          <a:ln>
            <a:noFill/>
          </a:ln>
        </p:spPr>
      </p:pic>
    </p:spTree>
    <p:extLst>
      <p:ext uri="{BB962C8B-B14F-4D97-AF65-F5344CB8AC3E}">
        <p14:creationId xmlns:p14="http://schemas.microsoft.com/office/powerpoint/2010/main" val="3743117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pic>
        <p:nvPicPr>
          <p:cNvPr id="8" name="Picture 2" descr="Databricks white logo transparent PNG - StickPNG">
            <a:extLst>
              <a:ext uri="{FF2B5EF4-FFF2-40B4-BE49-F238E27FC236}">
                <a16:creationId xmlns:a16="http://schemas.microsoft.com/office/drawing/2014/main" id="{68B4CA5E-99B8-4792-0893-CAAB35121F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317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8AFD80A1-AE93-B967-8AC1-4886F0D552D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859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pic>
        <p:nvPicPr>
          <p:cNvPr id="5" name="Picture 2" descr="Databricks white logo transparent PNG - StickPNG">
            <a:extLst>
              <a:ext uri="{FF2B5EF4-FFF2-40B4-BE49-F238E27FC236}">
                <a16:creationId xmlns:a16="http://schemas.microsoft.com/office/drawing/2014/main" id="{D94FA1E7-8614-96A9-52FF-BD7DF69973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16939" y="6263743"/>
            <a:ext cx="1877575" cy="292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880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dirty="0"/>
              <a:t>Click icon to add picture</a:t>
            </a:r>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dirty="0"/>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D3E1D489-5DF0-9B0F-5D22-45939547E8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3866" y="308161"/>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F1FC584F-8A1C-6BEC-4181-6773FC3F3AB0}"/>
              </a:ext>
            </a:extLst>
          </p:cNvPr>
          <p:cNvPicPr preferRelativeResize="0"/>
          <p:nvPr userDrawn="1"/>
        </p:nvPicPr>
        <p:blipFill rotWithShape="1">
          <a:blip r:embed="rId3">
            <a:alphaModFix/>
          </a:blip>
          <a:srcRect t="6468" b="6475"/>
          <a:stretch/>
        </p:blipFill>
        <p:spPr>
          <a:xfrm>
            <a:off x="4550704" y="125273"/>
            <a:ext cx="2098010" cy="571459"/>
          </a:xfrm>
          <a:prstGeom prst="rect">
            <a:avLst/>
          </a:prstGeom>
          <a:noFill/>
          <a:ln>
            <a:noFill/>
          </a:ln>
        </p:spPr>
      </p:pic>
    </p:spTree>
    <p:extLst>
      <p:ext uri="{BB962C8B-B14F-4D97-AF65-F5344CB8AC3E}">
        <p14:creationId xmlns:p14="http://schemas.microsoft.com/office/powerpoint/2010/main" val="3613646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F0F6A1B6-36E0-FD1E-AF40-BE73763401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8049" y="260339"/>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B144B6ED-89F4-0AC1-6E59-7819143D812F}"/>
              </a:ext>
            </a:extLst>
          </p:cNvPr>
          <p:cNvPicPr preferRelativeResize="0"/>
          <p:nvPr userDrawn="1"/>
        </p:nvPicPr>
        <p:blipFill rotWithShape="1">
          <a:blip r:embed="rId3">
            <a:alphaModFix/>
          </a:blip>
          <a:srcRect t="6468" b="6475"/>
          <a:stretch/>
        </p:blipFill>
        <p:spPr>
          <a:xfrm>
            <a:off x="5241950" y="180140"/>
            <a:ext cx="2098010" cy="571459"/>
          </a:xfrm>
          <a:prstGeom prst="rect">
            <a:avLst/>
          </a:prstGeom>
          <a:noFill/>
          <a:ln>
            <a:noFill/>
          </a:ln>
        </p:spPr>
      </p:pic>
    </p:spTree>
    <p:extLst>
      <p:ext uri="{BB962C8B-B14F-4D97-AF65-F5344CB8AC3E}">
        <p14:creationId xmlns:p14="http://schemas.microsoft.com/office/powerpoint/2010/main" val="2662113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rgbClr val="F23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9F4BAB78-5295-1EF8-4AEE-ECD3A843E17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7427" y="529148"/>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1688BCA5-A078-5435-1AB3-1967CBC0A23E}"/>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3213276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8"/>
            <a:ext cx="1455521" cy="830736"/>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F23D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2" descr="Databricks white logo transparent PNG - StickPNG">
            <a:extLst>
              <a:ext uri="{FF2B5EF4-FFF2-40B4-BE49-F238E27FC236}">
                <a16:creationId xmlns:a16="http://schemas.microsoft.com/office/drawing/2014/main" id="{A4FE7280-8EBC-270B-BEFA-31226102F44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5431" y="265192"/>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B6B72ADB-BD36-CEDE-3F5D-D6AF2B6F95AB}"/>
              </a:ext>
            </a:extLst>
          </p:cNvPr>
          <p:cNvPicPr preferRelativeResize="0"/>
          <p:nvPr userDrawn="1"/>
        </p:nvPicPr>
        <p:blipFill rotWithShape="1">
          <a:blip r:embed="rId3">
            <a:alphaModFix/>
          </a:blip>
          <a:srcRect t="6468" b="6475"/>
          <a:stretch/>
        </p:blipFill>
        <p:spPr>
          <a:xfrm>
            <a:off x="9053688" y="5995163"/>
            <a:ext cx="2098010" cy="571459"/>
          </a:xfrm>
          <a:prstGeom prst="rect">
            <a:avLst/>
          </a:prstGeom>
          <a:noFill/>
          <a:ln>
            <a:noFill/>
          </a:ln>
        </p:spPr>
      </p:pic>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ide 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219783" y="496647"/>
            <a:ext cx="5257793" cy="1142684"/>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a:cxnSpLocks/>
          </p:cNvCxnSpPr>
          <p:nvPr userDrawn="1"/>
        </p:nvCxnSpPr>
        <p:spPr>
          <a:xfrm>
            <a:off x="1502720" y="2082076"/>
            <a:ext cx="0" cy="2693847"/>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9" y="2082076"/>
            <a:ext cx="4494631" cy="2693847"/>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2050" name="Picture 2" descr="Databricks white logo transparent PNG - StickPNG">
            <a:extLst>
              <a:ext uri="{FF2B5EF4-FFF2-40B4-BE49-F238E27FC236}">
                <a16:creationId xmlns:a16="http://schemas.microsoft.com/office/drawing/2014/main" id="{468D397A-8D55-C25A-9A87-B3EF8E870E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4764" y="5807977"/>
            <a:ext cx="3020733" cy="471055"/>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90;p11">
            <a:extLst>
              <a:ext uri="{FF2B5EF4-FFF2-40B4-BE49-F238E27FC236}">
                <a16:creationId xmlns:a16="http://schemas.microsoft.com/office/drawing/2014/main" id="{E5B21A64-70A7-5608-9F78-FE178BA1A64B}"/>
              </a:ext>
            </a:extLst>
          </p:cNvPr>
          <p:cNvPicPr preferRelativeResize="0"/>
          <p:nvPr userDrawn="1"/>
        </p:nvPicPr>
        <p:blipFill rotWithShape="1">
          <a:blip r:embed="rId3">
            <a:alphaModFix/>
          </a:blip>
          <a:srcRect t="6468" b="6475"/>
          <a:stretch/>
        </p:blipFill>
        <p:spPr>
          <a:xfrm>
            <a:off x="5046995" y="5807977"/>
            <a:ext cx="2098010" cy="571459"/>
          </a:xfrm>
          <a:prstGeom prst="rect">
            <a:avLst/>
          </a:prstGeom>
          <a:noFill/>
          <a:ln>
            <a:noFill/>
          </a:ln>
        </p:spPr>
      </p:pic>
    </p:spTree>
    <p:extLst>
      <p:ext uri="{BB962C8B-B14F-4D97-AF65-F5344CB8AC3E}">
        <p14:creationId xmlns:p14="http://schemas.microsoft.com/office/powerpoint/2010/main" val="1095411141"/>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dirty="0"/>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8345" y="6189103"/>
            <a:ext cx="4114800" cy="365125"/>
          </a:xfrm>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A5C34A85-D7D8-DD15-014F-2B6D332A369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A383025C-B532-9602-9620-4E5C1DF131E5}"/>
              </a:ext>
            </a:extLst>
          </p:cNvPr>
          <p:cNvPicPr preferRelativeResize="0"/>
          <p:nvPr userDrawn="1"/>
        </p:nvPicPr>
        <p:blipFill rotWithShape="1">
          <a:blip r:embed="rId3">
            <a:alphaModFix/>
          </a:blip>
          <a:srcRect t="6468" b="6475"/>
          <a:stretch/>
        </p:blipFill>
        <p:spPr>
          <a:xfrm>
            <a:off x="342059" y="5579214"/>
            <a:ext cx="2098010" cy="571459"/>
          </a:xfrm>
          <a:prstGeom prst="rect">
            <a:avLst/>
          </a:prstGeom>
          <a:noFill/>
          <a:ln>
            <a:noFill/>
          </a:ln>
        </p:spPr>
      </p:pic>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dirty="0"/>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4CC2CC70-A5EA-8B7A-7F52-74A9D6F5D0D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5419" y="274955"/>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F2E8778E-BE05-0C0E-D8CE-70FA962A46FF}"/>
              </a:ext>
            </a:extLst>
          </p:cNvPr>
          <p:cNvPicPr preferRelativeResize="0"/>
          <p:nvPr userDrawn="1"/>
        </p:nvPicPr>
        <p:blipFill rotWithShape="1">
          <a:blip r:embed="rId3">
            <a:alphaModFix/>
          </a:blip>
          <a:srcRect t="6468" b="6475"/>
          <a:stretch/>
        </p:blipFill>
        <p:spPr>
          <a:xfrm>
            <a:off x="340524" y="5646461"/>
            <a:ext cx="2098010" cy="571459"/>
          </a:xfrm>
          <a:prstGeom prst="rect">
            <a:avLst/>
          </a:prstGeom>
          <a:noFill/>
          <a:ln>
            <a:noFill/>
          </a:ln>
        </p:spPr>
      </p:pic>
    </p:spTree>
    <p:extLst>
      <p:ext uri="{BB962C8B-B14F-4D97-AF65-F5344CB8AC3E}">
        <p14:creationId xmlns:p14="http://schemas.microsoft.com/office/powerpoint/2010/main" val="4161259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pic>
        <p:nvPicPr>
          <p:cNvPr id="2" name="Picture 2" descr="Databricks white logo transparent PNG - StickPNG">
            <a:extLst>
              <a:ext uri="{FF2B5EF4-FFF2-40B4-BE49-F238E27FC236}">
                <a16:creationId xmlns:a16="http://schemas.microsoft.com/office/drawing/2014/main" id="{950EF992-E490-BC95-C269-98756F2BE3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5431" y="5810597"/>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65022BC3-EDC8-89CF-E263-D3FFABF28C4E}"/>
              </a:ext>
            </a:extLst>
          </p:cNvPr>
          <p:cNvPicPr preferRelativeResize="0"/>
          <p:nvPr userDrawn="1"/>
        </p:nvPicPr>
        <p:blipFill rotWithShape="1">
          <a:blip r:embed="rId3">
            <a:alphaModFix/>
          </a:blip>
          <a:srcRect t="6468" b="6475"/>
          <a:stretch/>
        </p:blipFill>
        <p:spPr>
          <a:xfrm>
            <a:off x="9053688" y="269918"/>
            <a:ext cx="2098010" cy="571459"/>
          </a:xfrm>
          <a:prstGeom prst="rect">
            <a:avLst/>
          </a:prstGeom>
          <a:noFill/>
          <a:ln>
            <a:noFill/>
          </a:ln>
        </p:spPr>
      </p:pic>
    </p:spTree>
    <p:extLst>
      <p:ext uri="{BB962C8B-B14F-4D97-AF65-F5344CB8AC3E}">
        <p14:creationId xmlns:p14="http://schemas.microsoft.com/office/powerpoint/2010/main" val="340771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pic>
        <p:nvPicPr>
          <p:cNvPr id="1026" name="Picture 2" descr="Databricks white logo transparent PNG - StickPNG">
            <a:extLst>
              <a:ext uri="{FF2B5EF4-FFF2-40B4-BE49-F238E27FC236}">
                <a16:creationId xmlns:a16="http://schemas.microsoft.com/office/drawing/2014/main" id="{92BF8A33-C396-9221-E24E-C00EEA11E4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A6373BA1-0E63-10F3-E83A-5B630788DCA8}"/>
              </a:ext>
            </a:extLst>
          </p:cNvPr>
          <p:cNvPicPr preferRelativeResize="0"/>
          <p:nvPr userDrawn="1"/>
        </p:nvPicPr>
        <p:blipFill rotWithShape="1">
          <a:blip r:embed="rId3">
            <a:alphaModFix/>
          </a:blip>
          <a:srcRect t="6468" b="6475"/>
          <a:stretch/>
        </p:blipFill>
        <p:spPr>
          <a:xfrm>
            <a:off x="9005419" y="6114752"/>
            <a:ext cx="2098010" cy="571459"/>
          </a:xfrm>
          <a:prstGeom prst="rect">
            <a:avLst/>
          </a:prstGeom>
          <a:noFill/>
          <a:ln>
            <a:noFill/>
          </a:ln>
        </p:spPr>
      </p:pic>
    </p:spTree>
    <p:extLst>
      <p:ext uri="{BB962C8B-B14F-4D97-AF65-F5344CB8AC3E}">
        <p14:creationId xmlns:p14="http://schemas.microsoft.com/office/powerpoint/2010/main" val="2676827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sz="3200"/>
            </a:lvl1pPr>
          </a:lstStyle>
          <a:p>
            <a:r>
              <a:rPr lang="en-US" dirty="0"/>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sz="1600">
                <a:solidFill>
                  <a:schemeClr val="bg1"/>
                </a:solidFill>
              </a:defRPr>
            </a:lvl1pPr>
          </a:lstStyle>
          <a:p>
            <a:r>
              <a:rPr lang="en-US" altLang="zh-CN" dirty="0"/>
              <a:t>Click to edit master text style</a:t>
            </a:r>
            <a:endParaRPr lang="zh-CN" altLang="en-US" dirty="0"/>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pic>
        <p:nvPicPr>
          <p:cNvPr id="1026" name="Picture 2" descr="Databricks white logo transparent PNG - StickPNG">
            <a:extLst>
              <a:ext uri="{FF2B5EF4-FFF2-40B4-BE49-F238E27FC236}">
                <a16:creationId xmlns:a16="http://schemas.microsoft.com/office/drawing/2014/main" id="{92BF8A33-C396-9221-E24E-C00EEA11E4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A6373BA1-0E63-10F3-E83A-5B630788DCA8}"/>
              </a:ext>
            </a:extLst>
          </p:cNvPr>
          <p:cNvPicPr preferRelativeResize="0"/>
          <p:nvPr userDrawn="1"/>
        </p:nvPicPr>
        <p:blipFill rotWithShape="1">
          <a:blip r:embed="rId3">
            <a:alphaModFix/>
          </a:blip>
          <a:srcRect t="6468" b="6475"/>
          <a:stretch/>
        </p:blipFill>
        <p:spPr>
          <a:xfrm>
            <a:off x="9005419" y="6114752"/>
            <a:ext cx="2098010" cy="571459"/>
          </a:xfrm>
          <a:prstGeom prst="rect">
            <a:avLst/>
          </a:prstGeom>
          <a:noFill/>
          <a:ln>
            <a:noFill/>
          </a:ln>
        </p:spPr>
      </p:pic>
    </p:spTree>
    <p:extLst>
      <p:ext uri="{BB962C8B-B14F-4D97-AF65-F5344CB8AC3E}">
        <p14:creationId xmlns:p14="http://schemas.microsoft.com/office/powerpoint/2010/main" val="4163744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pic>
        <p:nvPicPr>
          <p:cNvPr id="3" name="Picture 2" descr="Databricks white logo transparent PNG - StickPNG">
            <a:extLst>
              <a:ext uri="{FF2B5EF4-FFF2-40B4-BE49-F238E27FC236}">
                <a16:creationId xmlns:a16="http://schemas.microsoft.com/office/drawing/2014/main" id="{A5C5869A-EAF0-0FCA-411C-F9365AFFD0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45720D5D-6EB3-633A-16B7-FD82EB6DCECF}"/>
              </a:ext>
            </a:extLst>
          </p:cNvPr>
          <p:cNvPicPr preferRelativeResize="0"/>
          <p:nvPr userDrawn="1"/>
        </p:nvPicPr>
        <p:blipFill rotWithShape="1">
          <a:blip r:embed="rId3">
            <a:alphaModFix/>
          </a:blip>
          <a:srcRect t="6468" b="6475"/>
          <a:stretch/>
        </p:blipFill>
        <p:spPr>
          <a:xfrm>
            <a:off x="8079275" y="6114752"/>
            <a:ext cx="2098010" cy="571459"/>
          </a:xfrm>
          <a:prstGeom prst="rect">
            <a:avLst/>
          </a:prstGeom>
          <a:noFill/>
          <a:ln>
            <a:noFill/>
          </a:ln>
        </p:spPr>
      </p:pic>
    </p:spTree>
    <p:extLst>
      <p:ext uri="{BB962C8B-B14F-4D97-AF65-F5344CB8AC3E}">
        <p14:creationId xmlns:p14="http://schemas.microsoft.com/office/powerpoint/2010/main" val="2121256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sz="3200"/>
            </a:lvl1pPr>
          </a:lstStyle>
          <a:p>
            <a:r>
              <a:rPr lang="en-US" dirty="0"/>
              <a:t>Click to edit Master title style</a:t>
            </a:r>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sz="1600">
                <a:solidFill>
                  <a:schemeClr val="bg1"/>
                </a:solidFill>
              </a:defRPr>
            </a:lvl1pPr>
          </a:lstStyle>
          <a:p>
            <a:r>
              <a:rPr lang="en-US" altLang="zh-CN" dirty="0"/>
              <a:t>Click to edit master text style</a:t>
            </a:r>
            <a:endParaRPr lang="zh-CN" altLang="en-US" dirty="0"/>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pic>
        <p:nvPicPr>
          <p:cNvPr id="3" name="Picture 2" descr="Databricks white logo transparent PNG - StickPNG">
            <a:extLst>
              <a:ext uri="{FF2B5EF4-FFF2-40B4-BE49-F238E27FC236}">
                <a16:creationId xmlns:a16="http://schemas.microsoft.com/office/drawing/2014/main" id="{A5C5869A-EAF0-0FCA-411C-F9365AFFD0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45720D5D-6EB3-633A-16B7-FD82EB6DCECF}"/>
              </a:ext>
            </a:extLst>
          </p:cNvPr>
          <p:cNvPicPr preferRelativeResize="0"/>
          <p:nvPr userDrawn="1"/>
        </p:nvPicPr>
        <p:blipFill rotWithShape="1">
          <a:blip r:embed="rId3">
            <a:alphaModFix/>
          </a:blip>
          <a:srcRect t="6468" b="6475"/>
          <a:stretch/>
        </p:blipFill>
        <p:spPr>
          <a:xfrm>
            <a:off x="8079275" y="6114752"/>
            <a:ext cx="2098010" cy="571459"/>
          </a:xfrm>
          <a:prstGeom prst="rect">
            <a:avLst/>
          </a:prstGeom>
          <a:noFill/>
          <a:ln>
            <a:noFill/>
          </a:ln>
        </p:spPr>
      </p:pic>
    </p:spTree>
    <p:extLst>
      <p:ext uri="{BB962C8B-B14F-4D97-AF65-F5344CB8AC3E}">
        <p14:creationId xmlns:p14="http://schemas.microsoft.com/office/powerpoint/2010/main" val="4169890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B3039"/>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DM Sans" pitchFamily="2" charset="0"/>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dirty="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DM Sans" pitchFamily="2" charset="0"/>
              </a:defRPr>
            </a:lvl1pPr>
          </a:lstStyle>
          <a:p>
            <a:r>
              <a:rPr lang="en-US"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69" r:id="rId2"/>
    <p:sldLayoutId id="2147483652" r:id="rId3"/>
    <p:sldLayoutId id="2147483651" r:id="rId4"/>
    <p:sldLayoutId id="2147483653" r:id="rId5"/>
    <p:sldLayoutId id="2147483654" r:id="rId6"/>
    <p:sldLayoutId id="2147483671" r:id="rId7"/>
    <p:sldLayoutId id="2147483655" r:id="rId8"/>
    <p:sldLayoutId id="2147483670" r:id="rId9"/>
    <p:sldLayoutId id="2147483656" r:id="rId10"/>
    <p:sldLayoutId id="2147483657" r:id="rId11"/>
    <p:sldLayoutId id="2147483658" r:id="rId12"/>
    <p:sldLayoutId id="2147483659" r:id="rId13"/>
    <p:sldLayoutId id="2147483668" r:id="rId14"/>
    <p:sldLayoutId id="2147483661" r:id="rId15"/>
    <p:sldLayoutId id="2147483662" r:id="rId16"/>
    <p:sldLayoutId id="2147483663" r:id="rId17"/>
    <p:sldLayoutId id="2147483664" r:id="rId18"/>
    <p:sldLayoutId id="2147483665" r:id="rId19"/>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DM Sans"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DM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community.databricks.com/" TargetMode="External"/><Relationship Id="rId2" Type="http://schemas.openxmlformats.org/officeDocument/2006/relationships/hyperlink" Target="https://www.databricks.com/learn/training/login" TargetMode="External"/><Relationship Id="rId1" Type="http://schemas.openxmlformats.org/officeDocument/2006/relationships/slideLayout" Target="../slideLayouts/slideLayout9.xml"/><Relationship Id="rId4" Type="http://schemas.openxmlformats.org/officeDocument/2006/relationships/hyperlink" Target="https://community.cloud.databricks.com/login.htm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goodfreephotos.com/business-and-technology/computer-screen-with-code-on-it.jpg.php" TargetMode="External"/><Relationship Id="rId2" Type="http://schemas.openxmlformats.org/officeDocument/2006/relationships/image" Target="../media/image20.jp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sz="4400" dirty="0" err="1"/>
              <a:t>Introducción</a:t>
            </a:r>
            <a:r>
              <a:rPr lang="en-US" altLang="zh-CN" sz="4400" dirty="0"/>
              <a:t> a Databricks y </a:t>
            </a:r>
            <a:r>
              <a:rPr lang="en-US" altLang="zh-CN" sz="4400" dirty="0" err="1"/>
              <a:t>el</a:t>
            </a:r>
            <a:r>
              <a:rPr lang="en-US" altLang="zh-CN" sz="4400" dirty="0"/>
              <a:t> </a:t>
            </a:r>
            <a:r>
              <a:rPr lang="en-US" altLang="zh-CN" sz="4400" dirty="0" err="1"/>
              <a:t>ecosistema</a:t>
            </a:r>
            <a:r>
              <a:rPr lang="en-US" altLang="zh-CN" sz="4400" dirty="0"/>
              <a:t> Spark</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97975" y="4126421"/>
            <a:ext cx="2660516" cy="847903"/>
          </a:xfrm>
        </p:spPr>
        <p:txBody>
          <a:bodyPr/>
          <a:lstStyle/>
          <a:p>
            <a:r>
              <a:rPr lang="es-ES" b="0" i="0" dirty="0" err="1">
                <a:effectLst/>
              </a:rPr>
              <a:t>Databricks</a:t>
            </a:r>
            <a:r>
              <a:rPr lang="es-ES" b="0" i="0" dirty="0">
                <a:effectLst/>
              </a:rPr>
              <a:t> </a:t>
            </a:r>
          </a:p>
          <a:p>
            <a:r>
              <a:rPr lang="es-ES" dirty="0" err="1"/>
              <a:t>Onboarding</a:t>
            </a:r>
            <a:endParaRPr lang="en-US" dirty="0"/>
          </a:p>
        </p:txBody>
      </p:sp>
      <p:pic>
        <p:nvPicPr>
          <p:cNvPr id="30" name="Picture placeholder 29" descr="3D code background">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23123" r="23123"/>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EC3B-F262-F4F2-0DB3-FDEA1B513FE7}"/>
              </a:ext>
            </a:extLst>
          </p:cNvPr>
          <p:cNvSpPr>
            <a:spLocks noGrp="1"/>
          </p:cNvSpPr>
          <p:nvPr>
            <p:ph type="title"/>
          </p:nvPr>
        </p:nvSpPr>
        <p:spPr/>
        <p:txBody>
          <a:bodyPr/>
          <a:lstStyle/>
          <a:p>
            <a:r>
              <a:rPr lang="es-ES" dirty="0"/>
              <a:t>Delta Share - </a:t>
            </a:r>
            <a:r>
              <a:rPr lang="es-ES" dirty="0" err="1"/>
              <a:t>Caracteristicas</a:t>
            </a:r>
            <a:endParaRPr lang="en-US" dirty="0"/>
          </a:p>
        </p:txBody>
      </p:sp>
      <p:sp>
        <p:nvSpPr>
          <p:cNvPr id="3" name="Chart Placeholder 2">
            <a:extLst>
              <a:ext uri="{FF2B5EF4-FFF2-40B4-BE49-F238E27FC236}">
                <a16:creationId xmlns:a16="http://schemas.microsoft.com/office/drawing/2014/main" id="{4D53E49E-5493-34CF-91E3-7248E6C9D9B5}"/>
              </a:ext>
            </a:extLst>
          </p:cNvPr>
          <p:cNvSpPr>
            <a:spLocks noGrp="1"/>
          </p:cNvSpPr>
          <p:nvPr>
            <p:ph type="chart" sz="quarter" idx="27"/>
          </p:nvPr>
        </p:nvSpPr>
        <p:spPr>
          <a:xfrm>
            <a:off x="587830" y="1622510"/>
            <a:ext cx="7992644" cy="4155757"/>
          </a:xfrm>
        </p:spPr>
        <p:txBody>
          <a:bodyPr/>
          <a:lstStyle/>
          <a:p>
            <a:pPr marL="0" indent="0">
              <a:buNone/>
            </a:pPr>
            <a:endParaRPr lang="es-ES" dirty="0"/>
          </a:p>
          <a:p>
            <a:pPr marL="0" indent="0">
              <a:buNone/>
            </a:pPr>
            <a:r>
              <a:rPr lang="es-ES" b="1" dirty="0"/>
              <a:t>Facilidad de Uso</a:t>
            </a:r>
            <a:r>
              <a:rPr lang="es-ES" dirty="0"/>
              <a:t>: Delta </a:t>
            </a:r>
            <a:r>
              <a:rPr lang="es-ES" dirty="0" err="1"/>
              <a:t>Sharing</a:t>
            </a:r>
            <a:r>
              <a:rPr lang="es-ES" dirty="0"/>
              <a:t> está diseñado para ser fácil de usar, permitiendo a las organizaciones compartir y acceder a datos compartidos con pocas configuraciones. Se integra de manera transparente con </a:t>
            </a:r>
            <a:r>
              <a:rPr lang="es-ES" dirty="0" err="1"/>
              <a:t>Databricks</a:t>
            </a:r>
            <a:r>
              <a:rPr lang="es-ES" dirty="0"/>
              <a:t> y otras plataformas de análisis de datos, simplificando el proceso de intercambio de datos.</a:t>
            </a:r>
          </a:p>
          <a:p>
            <a:pPr marL="0" indent="0">
              <a:buNone/>
            </a:pPr>
            <a:endParaRPr lang="es-ES" dirty="0"/>
          </a:p>
          <a:p>
            <a:pPr marL="0" indent="0">
              <a:buNone/>
            </a:pPr>
            <a:r>
              <a:rPr lang="es-ES" b="1" dirty="0"/>
              <a:t>Soporte para Datos en Tiempo Real</a:t>
            </a:r>
            <a:r>
              <a:rPr lang="es-ES" dirty="0"/>
              <a:t>: Permite el intercambio de datos en tiempo real, lo que es crucial para aplicaciones que dependen de la actualización constante de información, como el análisis en tiempo real, la inteligencia de negocios, y el aprendizaje automático. Esto facilita la colaboración en escenarios donde el tiempo es crítico.</a:t>
            </a:r>
            <a:endParaRPr lang="en-US" dirty="0"/>
          </a:p>
          <a:p>
            <a:pPr marL="0" indent="0">
              <a:buNone/>
            </a:pPr>
            <a:endParaRPr lang="es-ES" dirty="0"/>
          </a:p>
        </p:txBody>
      </p:sp>
      <p:pic>
        <p:nvPicPr>
          <p:cNvPr id="1028" name="Picture 4" descr="GitHub - delta-io/delta-sharing: An open protocol for secure data sharing">
            <a:extLst>
              <a:ext uri="{FF2B5EF4-FFF2-40B4-BE49-F238E27FC236}">
                <a16:creationId xmlns:a16="http://schemas.microsoft.com/office/drawing/2014/main" id="{26264846-9E7F-5C18-25A7-0BBCF2FC5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5260" y="2275367"/>
            <a:ext cx="2386513" cy="202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915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a:t>Arquitectura</a:t>
            </a:r>
            <a:endParaRPr lang="en-US" dirty="0"/>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p:txBody>
          <a:bodyPr/>
          <a:lstStyle/>
          <a:p>
            <a:r>
              <a:rPr lang="es-ES" dirty="0"/>
              <a:t>La arquitectura de </a:t>
            </a:r>
            <a:r>
              <a:rPr lang="es-ES" dirty="0" err="1"/>
              <a:t>Databricks</a:t>
            </a:r>
            <a:r>
              <a:rPr lang="es-ES" dirty="0"/>
              <a:t> se fundamenta en la separación de funcionalidades entre 2 planos o capas principales:</a:t>
            </a:r>
          </a:p>
          <a:p>
            <a:pPr lvl="1"/>
            <a:r>
              <a:rPr lang="es-ES" sz="1600" b="1" dirty="0"/>
              <a:t>Plano de control: </a:t>
            </a:r>
            <a:r>
              <a:rPr lang="es-ES" sz="1600" dirty="0" err="1"/>
              <a:t>Databricks</a:t>
            </a:r>
            <a:r>
              <a:rPr lang="es-ES" sz="1600" dirty="0"/>
              <a:t> gestiona servicios de </a:t>
            </a:r>
            <a:r>
              <a:rPr lang="es-ES" sz="1600" dirty="0" err="1"/>
              <a:t>backend</a:t>
            </a:r>
            <a:r>
              <a:rPr lang="es-ES" sz="1600" dirty="0"/>
              <a:t> y almacenan y encriptan las configuraciones del espacio de trabajo, notebooks, librerías de código, etc. Este plano facilita la administración de los recursos y la colaboración entre equipos Data </a:t>
            </a:r>
            <a:r>
              <a:rPr lang="es-ES" sz="1600" dirty="0" err="1"/>
              <a:t>Scientists</a:t>
            </a:r>
            <a:r>
              <a:rPr lang="es-ES" sz="1600" dirty="0"/>
              <a:t>, Data </a:t>
            </a:r>
            <a:r>
              <a:rPr lang="es-ES" sz="1600" dirty="0" err="1"/>
              <a:t>analysts</a:t>
            </a:r>
            <a:r>
              <a:rPr lang="es-ES" sz="1600" dirty="0"/>
              <a:t>, y Data </a:t>
            </a:r>
            <a:r>
              <a:rPr lang="es-ES" sz="1600" dirty="0" err="1"/>
              <a:t>Engineers</a:t>
            </a:r>
            <a:r>
              <a:rPr lang="es-ES" sz="1600" dirty="0"/>
              <a:t>. </a:t>
            </a:r>
          </a:p>
          <a:p>
            <a:pPr lvl="1"/>
            <a:r>
              <a:rPr lang="es-ES" sz="1600" b="1" dirty="0"/>
              <a:t>Plano de cómputo</a:t>
            </a:r>
            <a:r>
              <a:rPr lang="es-ES" sz="1600" dirty="0"/>
              <a:t>: Aquí se procesan los datos. Los recursos de cómputo se crean en la cuenta de nube del usuario y son gestionados dentro de una red virtual propia de la organización a la que pertenece usuario.</a:t>
            </a:r>
          </a:p>
          <a:p>
            <a:pPr marL="228600" lvl="1">
              <a:spcBef>
                <a:spcPts val="1000"/>
              </a:spcBef>
            </a:pPr>
            <a:endParaRPr lang="es-ES" sz="1600" dirty="0"/>
          </a:p>
          <a:p>
            <a:r>
              <a:rPr lang="es-ES" dirty="0"/>
              <a:t>Los datos se almacenan en el llamado </a:t>
            </a:r>
            <a:r>
              <a:rPr lang="es-ES" b="1" dirty="0"/>
              <a:t>plano de datos</a:t>
            </a:r>
            <a:r>
              <a:rPr lang="es-ES" dirty="0"/>
              <a:t>, que son los sistemas de almacenamiento propiedad de la organización a la que pertenecen los usuarios</a:t>
            </a:r>
          </a:p>
        </p:txBody>
      </p:sp>
    </p:spTree>
    <p:extLst>
      <p:ext uri="{BB962C8B-B14F-4D97-AF65-F5344CB8AC3E}">
        <p14:creationId xmlns:p14="http://schemas.microsoft.com/office/powerpoint/2010/main" val="3836372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a:xfrm>
            <a:off x="5693640" y="539933"/>
            <a:ext cx="4017723" cy="661850"/>
          </a:xfrm>
        </p:spPr>
        <p:txBody>
          <a:bodyPr anchor="t">
            <a:normAutofit fontScale="90000"/>
          </a:bodyPr>
          <a:lstStyle/>
          <a:p>
            <a:r>
              <a:rPr lang="es-ES" dirty="0"/>
              <a:t>Componentes</a:t>
            </a:r>
            <a:br>
              <a:rPr lang="es-ES" dirty="0"/>
            </a:br>
            <a:endParaRPr lang="en-US" dirty="0"/>
          </a:p>
        </p:txBody>
      </p:sp>
      <p:pic>
        <p:nvPicPr>
          <p:cNvPr id="1028" name="Picture 4" descr="Diagram: Databricks architecture on Azure">
            <a:extLst>
              <a:ext uri="{FF2B5EF4-FFF2-40B4-BE49-F238E27FC236}">
                <a16:creationId xmlns:a16="http://schemas.microsoft.com/office/drawing/2014/main" id="{A764F202-1FEC-01C8-6B5C-34E1F3C31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51" y="539933"/>
            <a:ext cx="4579301" cy="5521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921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a:t>Pago por uso – </a:t>
            </a:r>
            <a:r>
              <a:rPr lang="es-ES" dirty="0" err="1"/>
              <a:t>Databricks</a:t>
            </a:r>
            <a:r>
              <a:rPr lang="es-ES" dirty="0"/>
              <a:t> </a:t>
            </a:r>
            <a:r>
              <a:rPr lang="es-ES" dirty="0" err="1"/>
              <a:t>Units</a:t>
            </a:r>
            <a:r>
              <a:rPr lang="es-ES" dirty="0"/>
              <a:t> (</a:t>
            </a:r>
            <a:r>
              <a:rPr lang="es-ES" dirty="0" err="1"/>
              <a:t>DBUs</a:t>
            </a:r>
            <a:r>
              <a:rPr lang="es-ES" dirty="0"/>
              <a:t>)</a:t>
            </a:r>
            <a:endParaRPr lang="en-US" dirty="0"/>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p:txBody>
          <a:bodyPr/>
          <a:lstStyle/>
          <a:p>
            <a:pPr marL="0" indent="0">
              <a:buNone/>
            </a:pPr>
            <a:r>
              <a:rPr lang="es-ES" dirty="0"/>
              <a:t>Al usar </a:t>
            </a:r>
            <a:r>
              <a:rPr lang="es-ES" dirty="0" err="1"/>
              <a:t>Databricks</a:t>
            </a:r>
            <a:r>
              <a:rPr lang="es-ES" dirty="0"/>
              <a:t>, generalmente hay dos conceptos principales que se pagan:</a:t>
            </a:r>
          </a:p>
          <a:p>
            <a:pPr marL="0" indent="0">
              <a:buNone/>
            </a:pPr>
            <a:r>
              <a:rPr lang="es-ES" b="1" dirty="0" err="1"/>
              <a:t>Databricks</a:t>
            </a:r>
            <a:r>
              <a:rPr lang="es-ES" b="1" dirty="0"/>
              <a:t> </a:t>
            </a:r>
            <a:r>
              <a:rPr lang="es-ES" b="1" dirty="0" err="1"/>
              <a:t>Units</a:t>
            </a:r>
            <a:r>
              <a:rPr lang="es-ES" b="1" dirty="0"/>
              <a:t> (</a:t>
            </a:r>
            <a:r>
              <a:rPr lang="es-ES" b="1" dirty="0" err="1"/>
              <a:t>DBUs</a:t>
            </a:r>
            <a:r>
              <a:rPr lang="es-ES" b="1" dirty="0"/>
              <a:t>): </a:t>
            </a:r>
            <a:r>
              <a:rPr lang="es-ES" dirty="0"/>
              <a:t>Un DBU es una unidad de potencia de procesamiento en la plataforma de </a:t>
            </a:r>
            <a:r>
              <a:rPr lang="es-ES" dirty="0" err="1"/>
              <a:t>Databricks</a:t>
            </a:r>
            <a:r>
              <a:rPr lang="es-ES" dirty="0"/>
              <a:t>, utilizada como medida y para fines de facturación. </a:t>
            </a:r>
          </a:p>
          <a:p>
            <a:pPr marL="0" indent="0">
              <a:buNone/>
            </a:pPr>
            <a:r>
              <a:rPr lang="es-ES" dirty="0"/>
              <a:t>Esta unidad está influenciada por el uso de recursos de cómputo y la cantidad de datos procesados. Por lo tanto, el coste aumenta con el tamaño del clúster y la configuración específica, independientemente de si se utiliza un solo nodo o un clúster de muchos nodos. </a:t>
            </a:r>
          </a:p>
          <a:p>
            <a:pPr marL="0" indent="0">
              <a:buNone/>
            </a:pPr>
            <a:r>
              <a:rPr lang="es-ES" dirty="0"/>
              <a:t>Los planes de precios varían desde opciones </a:t>
            </a:r>
            <a:r>
              <a:rPr lang="es-ES" b="1" dirty="0"/>
              <a:t>estándar</a:t>
            </a:r>
            <a:r>
              <a:rPr lang="es-ES" dirty="0"/>
              <a:t> hasta planes </a:t>
            </a:r>
            <a:r>
              <a:rPr lang="es-ES" b="1" dirty="0"/>
              <a:t>premium</a:t>
            </a:r>
            <a:r>
              <a:rPr lang="es-ES" dirty="0"/>
              <a:t> y </a:t>
            </a:r>
            <a:r>
              <a:rPr lang="es-ES" b="1" dirty="0"/>
              <a:t>empresariales</a:t>
            </a:r>
            <a:r>
              <a:rPr lang="es-ES" dirty="0"/>
              <a:t>, con cada plan ofreciendo diferentes características y tipos de cargas de trabajo disponibles.</a:t>
            </a:r>
          </a:p>
        </p:txBody>
      </p:sp>
    </p:spTree>
    <p:extLst>
      <p:ext uri="{BB962C8B-B14F-4D97-AF65-F5344CB8AC3E}">
        <p14:creationId xmlns:p14="http://schemas.microsoft.com/office/powerpoint/2010/main" val="1748920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a:t>Pago por uso – Cloud </a:t>
            </a:r>
            <a:r>
              <a:rPr lang="es-ES" dirty="0" err="1"/>
              <a:t>Infrastucture</a:t>
            </a:r>
            <a:endParaRPr lang="en-US" dirty="0"/>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p:txBody>
          <a:bodyPr/>
          <a:lstStyle/>
          <a:p>
            <a:pPr marL="0" indent="0">
              <a:buNone/>
            </a:pPr>
            <a:r>
              <a:rPr lang="es-ES" b="1" dirty="0"/>
              <a:t>Costes de la plataforma de nube</a:t>
            </a:r>
            <a:r>
              <a:rPr lang="es-ES" dirty="0"/>
              <a:t>: Estos son los costos de los recursos de cómputo (como instancias VM) proporcionados por el proveedor de servicios en la nube (AWS, GCP, Azure) que se utilizan en conjunto con </a:t>
            </a:r>
            <a:r>
              <a:rPr lang="es-ES" dirty="0" err="1"/>
              <a:t>Databricks</a:t>
            </a:r>
            <a:r>
              <a:rPr lang="es-ES" dirty="0"/>
              <a:t>. </a:t>
            </a:r>
          </a:p>
          <a:p>
            <a:pPr marL="0" indent="0">
              <a:buNone/>
            </a:pPr>
            <a:r>
              <a:rPr lang="es-ES" dirty="0"/>
              <a:t>Estos costes son adicionales a los costos de DBU y se facturan según el uso, normalmente a una tarifa por horas.</a:t>
            </a:r>
          </a:p>
        </p:txBody>
      </p:sp>
    </p:spTree>
    <p:extLst>
      <p:ext uri="{BB962C8B-B14F-4D97-AF65-F5344CB8AC3E}">
        <p14:creationId xmlns:p14="http://schemas.microsoft.com/office/powerpoint/2010/main" val="142865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a:t>Pago por uso – Tabla precios VM Azure – Serie Dsv3</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p:txBody>
          <a:bodyPr/>
          <a:lstStyle/>
          <a:p>
            <a:endParaRPr lang="en-US"/>
          </a:p>
        </p:txBody>
      </p:sp>
      <p:pic>
        <p:nvPicPr>
          <p:cNvPr id="7" name="Picture 6">
            <a:extLst>
              <a:ext uri="{FF2B5EF4-FFF2-40B4-BE49-F238E27FC236}">
                <a16:creationId xmlns:a16="http://schemas.microsoft.com/office/drawing/2014/main" id="{D62163E4-373E-B423-9F49-EBB9FC6FBE75}"/>
              </a:ext>
            </a:extLst>
          </p:cNvPr>
          <p:cNvPicPr>
            <a:picLocks noChangeAspect="1"/>
          </p:cNvPicPr>
          <p:nvPr/>
        </p:nvPicPr>
        <p:blipFill>
          <a:blip r:embed="rId2"/>
          <a:stretch>
            <a:fillRect/>
          </a:stretch>
        </p:blipFill>
        <p:spPr>
          <a:xfrm>
            <a:off x="1412026" y="1614198"/>
            <a:ext cx="8478208" cy="4368366"/>
          </a:xfrm>
          <a:prstGeom prst="rect">
            <a:avLst/>
          </a:prstGeom>
        </p:spPr>
      </p:pic>
    </p:spTree>
    <p:extLst>
      <p:ext uri="{BB962C8B-B14F-4D97-AF65-F5344CB8AC3E}">
        <p14:creationId xmlns:p14="http://schemas.microsoft.com/office/powerpoint/2010/main" val="2774292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6851374" y="1702324"/>
            <a:ext cx="5131519" cy="4163954"/>
          </a:xfrm>
        </p:spPr>
        <p:txBody>
          <a:bodyPr/>
          <a:lstStyle/>
          <a:p>
            <a:pPr marL="0" indent="0">
              <a:buNone/>
            </a:pPr>
            <a:r>
              <a:rPr lang="es-ES" dirty="0"/>
              <a:t>La interfaz de usuario de </a:t>
            </a:r>
            <a:r>
              <a:rPr lang="es-ES" dirty="0" err="1"/>
              <a:t>Databricks</a:t>
            </a:r>
            <a:r>
              <a:rPr lang="es-ES" dirty="0"/>
              <a:t> está diseñada para ser accesible y fácil de usar, permitiendo a los usuarios navegar eficientemente a través de diversas funcionalidades como la gestión de </a:t>
            </a:r>
            <a:r>
              <a:rPr lang="es-ES" dirty="0" err="1"/>
              <a:t>clústers</a:t>
            </a:r>
            <a:r>
              <a:rPr lang="es-ES" dirty="0"/>
              <a:t>, el desarrollo y colaboración en notebooks, y la visualización de datos, todo desde un entorno centralizado</a:t>
            </a:r>
          </a:p>
          <a:p>
            <a:endParaRPr lang="es-ES" dirty="0"/>
          </a:p>
        </p:txBody>
      </p:sp>
      <p:pic>
        <p:nvPicPr>
          <p:cNvPr id="4" name="Picture 3">
            <a:extLst>
              <a:ext uri="{FF2B5EF4-FFF2-40B4-BE49-F238E27FC236}">
                <a16:creationId xmlns:a16="http://schemas.microsoft.com/office/drawing/2014/main" id="{243BC8ED-F20F-7F89-75CA-BBB932923C95}"/>
              </a:ext>
            </a:extLst>
          </p:cNvPr>
          <p:cNvPicPr>
            <a:picLocks noChangeAspect="1"/>
          </p:cNvPicPr>
          <p:nvPr/>
        </p:nvPicPr>
        <p:blipFill>
          <a:blip r:embed="rId2"/>
          <a:stretch>
            <a:fillRect/>
          </a:stretch>
        </p:blipFill>
        <p:spPr>
          <a:xfrm>
            <a:off x="720494" y="1620158"/>
            <a:ext cx="5987317" cy="4163954"/>
          </a:xfrm>
          <a:prstGeom prst="rect">
            <a:avLst/>
          </a:prstGeom>
        </p:spPr>
      </p:pic>
    </p:spTree>
    <p:extLst>
      <p:ext uri="{BB962C8B-B14F-4D97-AF65-F5344CB8AC3E}">
        <p14:creationId xmlns:p14="http://schemas.microsoft.com/office/powerpoint/2010/main" val="404470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a:t>
            </a:r>
            <a:r>
              <a:rPr lang="es-ES" dirty="0" err="1"/>
              <a:t>Workspace</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p:txBody>
          <a:bodyPr/>
          <a:lstStyle/>
          <a:p>
            <a:pPr marL="0" indent="0">
              <a:buNone/>
            </a:pPr>
            <a:r>
              <a:rPr lang="es-ES" dirty="0"/>
              <a:t>El </a:t>
            </a:r>
            <a:r>
              <a:rPr lang="es-ES" dirty="0" err="1"/>
              <a:t>Workspace</a:t>
            </a:r>
            <a:r>
              <a:rPr lang="es-ES" dirty="0"/>
              <a:t> de </a:t>
            </a:r>
            <a:r>
              <a:rPr lang="es-ES" dirty="0" err="1"/>
              <a:t>Databricks</a:t>
            </a:r>
            <a:r>
              <a:rPr lang="es-ES" dirty="0"/>
              <a:t> es el lugar donde los usuarios pueden crear, organizar y compartir notebooks y librerías. Es ideal para la colaboración en equipo, permitiendo la integración y análisis de datos en un entorno unificado</a:t>
            </a:r>
            <a:endParaRPr lang="en-US" dirty="0"/>
          </a:p>
        </p:txBody>
      </p:sp>
      <p:pic>
        <p:nvPicPr>
          <p:cNvPr id="7" name="Picture 6">
            <a:extLst>
              <a:ext uri="{FF2B5EF4-FFF2-40B4-BE49-F238E27FC236}">
                <a16:creationId xmlns:a16="http://schemas.microsoft.com/office/drawing/2014/main" id="{72E3B2FA-C8A7-FC16-0B38-32062E587D53}"/>
              </a:ext>
            </a:extLst>
          </p:cNvPr>
          <p:cNvPicPr>
            <a:picLocks noChangeAspect="1"/>
          </p:cNvPicPr>
          <p:nvPr/>
        </p:nvPicPr>
        <p:blipFill>
          <a:blip r:embed="rId2"/>
          <a:stretch>
            <a:fillRect/>
          </a:stretch>
        </p:blipFill>
        <p:spPr>
          <a:xfrm>
            <a:off x="1754372" y="2631812"/>
            <a:ext cx="8169681" cy="3300242"/>
          </a:xfrm>
          <a:prstGeom prst="rect">
            <a:avLst/>
          </a:prstGeom>
        </p:spPr>
      </p:pic>
    </p:spTree>
    <p:extLst>
      <p:ext uri="{BB962C8B-B14F-4D97-AF65-F5344CB8AC3E}">
        <p14:creationId xmlns:p14="http://schemas.microsoft.com/office/powerpoint/2010/main" val="1807716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Compute</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7852264" y="1511068"/>
            <a:ext cx="3619241" cy="4317856"/>
          </a:xfrm>
        </p:spPr>
        <p:txBody>
          <a:bodyPr/>
          <a:lstStyle/>
          <a:p>
            <a:r>
              <a:rPr lang="es-ES" dirty="0"/>
              <a:t>La gestión de </a:t>
            </a:r>
            <a:r>
              <a:rPr lang="es-ES" dirty="0" err="1"/>
              <a:t>Clústers</a:t>
            </a:r>
            <a:r>
              <a:rPr lang="es-ES" dirty="0"/>
              <a:t> es fundamental en </a:t>
            </a:r>
            <a:r>
              <a:rPr lang="es-ES" dirty="0" err="1"/>
              <a:t>Databricks</a:t>
            </a:r>
            <a:r>
              <a:rPr lang="es-ES" dirty="0"/>
              <a:t>, permitiendo a los usuarios configurar, iniciar, y detener </a:t>
            </a:r>
            <a:r>
              <a:rPr lang="es-ES" dirty="0" err="1"/>
              <a:t>clusters</a:t>
            </a:r>
            <a:r>
              <a:rPr lang="es-ES" dirty="0"/>
              <a:t> de </a:t>
            </a:r>
            <a:r>
              <a:rPr lang="es-ES" dirty="0" err="1"/>
              <a:t>Spark</a:t>
            </a:r>
            <a:r>
              <a:rPr lang="es-ES" dirty="0"/>
              <a:t> según la demanda. </a:t>
            </a:r>
          </a:p>
          <a:p>
            <a:r>
              <a:rPr lang="es-ES" dirty="0"/>
              <a:t>Esto incluye opciones de </a:t>
            </a:r>
            <a:r>
              <a:rPr lang="es-ES" dirty="0" err="1"/>
              <a:t>autoescalado</a:t>
            </a:r>
            <a:r>
              <a:rPr lang="es-ES" dirty="0"/>
              <a:t> y monitoreo en tiempo real para optimizar el rendimiento y los costos</a:t>
            </a:r>
            <a:endParaRPr lang="en-US" dirty="0"/>
          </a:p>
        </p:txBody>
      </p:sp>
      <p:pic>
        <p:nvPicPr>
          <p:cNvPr id="7" name="Picture 6">
            <a:extLst>
              <a:ext uri="{FF2B5EF4-FFF2-40B4-BE49-F238E27FC236}">
                <a16:creationId xmlns:a16="http://schemas.microsoft.com/office/drawing/2014/main" id="{C522C384-F631-A4C1-940E-4EE78CE1D6B3}"/>
              </a:ext>
            </a:extLst>
          </p:cNvPr>
          <p:cNvPicPr>
            <a:picLocks noChangeAspect="1"/>
          </p:cNvPicPr>
          <p:nvPr/>
        </p:nvPicPr>
        <p:blipFill>
          <a:blip r:embed="rId2"/>
          <a:stretch>
            <a:fillRect/>
          </a:stretch>
        </p:blipFill>
        <p:spPr>
          <a:xfrm>
            <a:off x="720495" y="1511068"/>
            <a:ext cx="6992983" cy="4010170"/>
          </a:xfrm>
          <a:prstGeom prst="rect">
            <a:avLst/>
          </a:prstGeom>
        </p:spPr>
      </p:pic>
    </p:spTree>
    <p:extLst>
      <p:ext uri="{BB962C8B-B14F-4D97-AF65-F5344CB8AC3E}">
        <p14:creationId xmlns:p14="http://schemas.microsoft.com/office/powerpoint/2010/main" val="438669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Compute - </a:t>
            </a:r>
            <a:r>
              <a:rPr lang="es-ES" dirty="0" err="1"/>
              <a:t>Monitoring</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p:txBody>
          <a:bodyPr/>
          <a:lstStyle/>
          <a:p>
            <a:endParaRPr lang="en-US" dirty="0"/>
          </a:p>
        </p:txBody>
      </p:sp>
      <p:pic>
        <p:nvPicPr>
          <p:cNvPr id="4" name="Picture 3">
            <a:extLst>
              <a:ext uri="{FF2B5EF4-FFF2-40B4-BE49-F238E27FC236}">
                <a16:creationId xmlns:a16="http://schemas.microsoft.com/office/drawing/2014/main" id="{066A087E-A971-167E-C0F1-3B1AD5BA080F}"/>
              </a:ext>
            </a:extLst>
          </p:cNvPr>
          <p:cNvPicPr>
            <a:picLocks noChangeAspect="1"/>
          </p:cNvPicPr>
          <p:nvPr/>
        </p:nvPicPr>
        <p:blipFill>
          <a:blip r:embed="rId2"/>
          <a:stretch>
            <a:fillRect/>
          </a:stretch>
        </p:blipFill>
        <p:spPr>
          <a:xfrm>
            <a:off x="705563" y="1729859"/>
            <a:ext cx="4974701" cy="1568640"/>
          </a:xfrm>
          <a:prstGeom prst="rect">
            <a:avLst/>
          </a:prstGeom>
        </p:spPr>
      </p:pic>
      <p:pic>
        <p:nvPicPr>
          <p:cNvPr id="9" name="Picture 8">
            <a:extLst>
              <a:ext uri="{FF2B5EF4-FFF2-40B4-BE49-F238E27FC236}">
                <a16:creationId xmlns:a16="http://schemas.microsoft.com/office/drawing/2014/main" id="{F918E6AA-9073-9E68-33B9-47FF2B9DFA57}"/>
              </a:ext>
            </a:extLst>
          </p:cNvPr>
          <p:cNvPicPr>
            <a:picLocks noChangeAspect="1"/>
          </p:cNvPicPr>
          <p:nvPr/>
        </p:nvPicPr>
        <p:blipFill>
          <a:blip r:embed="rId3"/>
          <a:stretch>
            <a:fillRect/>
          </a:stretch>
        </p:blipFill>
        <p:spPr>
          <a:xfrm>
            <a:off x="5905700" y="1729859"/>
            <a:ext cx="5340369" cy="1571239"/>
          </a:xfrm>
          <a:prstGeom prst="rect">
            <a:avLst/>
          </a:prstGeom>
        </p:spPr>
      </p:pic>
      <p:pic>
        <p:nvPicPr>
          <p:cNvPr id="11" name="Picture 10">
            <a:extLst>
              <a:ext uri="{FF2B5EF4-FFF2-40B4-BE49-F238E27FC236}">
                <a16:creationId xmlns:a16="http://schemas.microsoft.com/office/drawing/2014/main" id="{F415CC06-3B64-50AE-1696-57BB6C3AFF94}"/>
              </a:ext>
            </a:extLst>
          </p:cNvPr>
          <p:cNvPicPr>
            <a:picLocks noChangeAspect="1"/>
          </p:cNvPicPr>
          <p:nvPr/>
        </p:nvPicPr>
        <p:blipFill>
          <a:blip r:embed="rId4"/>
          <a:stretch>
            <a:fillRect/>
          </a:stretch>
        </p:blipFill>
        <p:spPr>
          <a:xfrm>
            <a:off x="2095700" y="3603276"/>
            <a:ext cx="7620000" cy="2021401"/>
          </a:xfrm>
          <a:prstGeom prst="rect">
            <a:avLst/>
          </a:prstGeom>
        </p:spPr>
      </p:pic>
    </p:spTree>
    <p:extLst>
      <p:ext uri="{BB962C8B-B14F-4D97-AF65-F5344CB8AC3E}">
        <p14:creationId xmlns:p14="http://schemas.microsoft.com/office/powerpoint/2010/main" val="902054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n-US" dirty="0"/>
              <a:t>¿</a:t>
            </a:r>
            <a:r>
              <a:rPr lang="en-US" dirty="0" err="1"/>
              <a:t>Qué</a:t>
            </a:r>
            <a:r>
              <a:rPr lang="en-US" dirty="0"/>
              <a:t> es Databricks?</a:t>
            </a:r>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a:xfrm>
            <a:off x="581709" y="1614198"/>
            <a:ext cx="5575251" cy="4317856"/>
          </a:xfrm>
        </p:spPr>
        <p:txBody>
          <a:bodyPr/>
          <a:lstStyle/>
          <a:p>
            <a:pPr marL="0" indent="0">
              <a:buNone/>
            </a:pPr>
            <a:r>
              <a:rPr lang="es-ES" dirty="0" err="1"/>
              <a:t>Databricks</a:t>
            </a:r>
            <a:r>
              <a:rPr lang="es-ES" dirty="0"/>
              <a:t> es una plataforma de análisis de datos basada en la nube diseñada para simplificar el uso de Apache </a:t>
            </a:r>
            <a:r>
              <a:rPr lang="es-ES" dirty="0" err="1"/>
              <a:t>Spark</a:t>
            </a:r>
            <a:r>
              <a:rPr lang="es-ES" dirty="0"/>
              <a:t>. </a:t>
            </a:r>
          </a:p>
          <a:p>
            <a:pPr marL="0" indent="0">
              <a:buNone/>
            </a:pPr>
            <a:r>
              <a:rPr lang="es-ES" dirty="0"/>
              <a:t>Permite a los científicos de datos, ingenieros de datos y analistas colaborar en proyectos complejos de datos y machine </a:t>
            </a:r>
            <a:r>
              <a:rPr lang="es-ES" dirty="0" err="1"/>
              <a:t>learning</a:t>
            </a:r>
            <a:r>
              <a:rPr lang="es-ES" dirty="0"/>
              <a:t> (ML), ofreciendo una interfaz intuitiva y herramientas avanzadas para el procesamiento y análisis de grandes volúmenes de datos.</a:t>
            </a:r>
          </a:p>
          <a:p>
            <a:pPr marL="0" indent="0">
              <a:buNone/>
            </a:pPr>
            <a:endParaRPr lang="es-ES" dirty="0"/>
          </a:p>
        </p:txBody>
      </p:sp>
      <p:pic>
        <p:nvPicPr>
          <p:cNvPr id="4" name="Picture 3" descr="A group of people standing in front of a cloud&#10;&#10;Description automatically generated">
            <a:extLst>
              <a:ext uri="{FF2B5EF4-FFF2-40B4-BE49-F238E27FC236}">
                <a16:creationId xmlns:a16="http://schemas.microsoft.com/office/drawing/2014/main" id="{76F955B4-82BA-47A6-9C24-273C4563A151}"/>
              </a:ext>
            </a:extLst>
          </p:cNvPr>
          <p:cNvPicPr>
            <a:picLocks noChangeAspect="1"/>
          </p:cNvPicPr>
          <p:nvPr/>
        </p:nvPicPr>
        <p:blipFill>
          <a:blip r:embed="rId2"/>
          <a:stretch>
            <a:fillRect/>
          </a:stretch>
        </p:blipFill>
        <p:spPr>
          <a:xfrm>
            <a:off x="6507619" y="1614198"/>
            <a:ext cx="4963886" cy="2836506"/>
          </a:xfrm>
          <a:prstGeom prst="rect">
            <a:avLst/>
          </a:prstGeom>
        </p:spPr>
      </p:pic>
    </p:spTree>
    <p:extLst>
      <p:ext uri="{BB962C8B-B14F-4D97-AF65-F5344CB8AC3E}">
        <p14:creationId xmlns:p14="http://schemas.microsoft.com/office/powerpoint/2010/main" val="2029597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Casos de uso – Data Analytics</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1911105" y="1614198"/>
            <a:ext cx="9560399" cy="4317856"/>
          </a:xfrm>
        </p:spPr>
        <p:txBody>
          <a:bodyPr/>
          <a:lstStyle/>
          <a:p>
            <a:pPr marL="0" indent="0">
              <a:buNone/>
            </a:pPr>
            <a:r>
              <a:rPr lang="es-ES" dirty="0"/>
              <a:t>En el menú de navegación podremos acceder a los 3 casos de uso principales que se dan en la práctica totalidad de proyectos de Big Data:</a:t>
            </a:r>
          </a:p>
          <a:p>
            <a:r>
              <a:rPr lang="es-ES" dirty="0"/>
              <a:t>Data Analytics (SQL): </a:t>
            </a:r>
            <a:r>
              <a:rPr lang="es-ES" dirty="0" err="1"/>
              <a:t>Databricks</a:t>
            </a:r>
            <a:r>
              <a:rPr lang="es-ES" dirty="0"/>
              <a:t> permite realizar análisis SQL avanzados, facilitando la ejecución de consultas SQL para la generación de informes de BI, análisis y visualizaciones, extrayendo </a:t>
            </a:r>
            <a:r>
              <a:rPr lang="es-ES" dirty="0" err="1"/>
              <a:t>insights</a:t>
            </a:r>
            <a:r>
              <a:rPr lang="es-ES" dirty="0"/>
              <a:t> y </a:t>
            </a:r>
            <a:r>
              <a:rPr lang="es-ES" dirty="0" err="1"/>
              <a:t>KPI’s</a:t>
            </a:r>
            <a:r>
              <a:rPr lang="es-ES" dirty="0"/>
              <a:t> desde un data </a:t>
            </a:r>
            <a:r>
              <a:rPr lang="es-ES" dirty="0" err="1"/>
              <a:t>lake</a:t>
            </a:r>
            <a:r>
              <a:rPr lang="es-ES" dirty="0"/>
              <a:t>. </a:t>
            </a:r>
          </a:p>
          <a:p>
            <a:r>
              <a:rPr lang="es-ES" dirty="0"/>
              <a:t>Ideal para Data </a:t>
            </a:r>
            <a:r>
              <a:rPr lang="es-ES" dirty="0" err="1"/>
              <a:t>Analysts</a:t>
            </a:r>
            <a:r>
              <a:rPr lang="es-ES" dirty="0"/>
              <a:t> que buscan realizar exploración de datos ad-hoc y desarrollar </a:t>
            </a:r>
            <a:r>
              <a:rPr lang="es-ES" dirty="0" err="1"/>
              <a:t>dashboards</a:t>
            </a:r>
            <a:r>
              <a:rPr lang="es-ES" dirty="0"/>
              <a:t> interactivos. </a:t>
            </a:r>
            <a:endParaRPr lang="en-US" dirty="0"/>
          </a:p>
        </p:txBody>
      </p:sp>
      <p:pic>
        <p:nvPicPr>
          <p:cNvPr id="4" name="Picture 3">
            <a:extLst>
              <a:ext uri="{FF2B5EF4-FFF2-40B4-BE49-F238E27FC236}">
                <a16:creationId xmlns:a16="http://schemas.microsoft.com/office/drawing/2014/main" id="{311AF1B6-39CA-496C-7C11-FB94066948CA}"/>
              </a:ext>
            </a:extLst>
          </p:cNvPr>
          <p:cNvPicPr>
            <a:picLocks noChangeAspect="1"/>
          </p:cNvPicPr>
          <p:nvPr/>
        </p:nvPicPr>
        <p:blipFill>
          <a:blip r:embed="rId2"/>
          <a:stretch>
            <a:fillRect/>
          </a:stretch>
        </p:blipFill>
        <p:spPr>
          <a:xfrm>
            <a:off x="581709" y="1306286"/>
            <a:ext cx="1329397" cy="4937760"/>
          </a:xfrm>
          <a:prstGeom prst="rect">
            <a:avLst/>
          </a:prstGeom>
        </p:spPr>
      </p:pic>
      <p:sp>
        <p:nvSpPr>
          <p:cNvPr id="6" name="Rectangle 5">
            <a:extLst>
              <a:ext uri="{FF2B5EF4-FFF2-40B4-BE49-F238E27FC236}">
                <a16:creationId xmlns:a16="http://schemas.microsoft.com/office/drawing/2014/main" id="{91444122-B63C-35C0-1C4B-BE6B7CD986BD}"/>
              </a:ext>
            </a:extLst>
          </p:cNvPr>
          <p:cNvSpPr/>
          <p:nvPr/>
        </p:nvSpPr>
        <p:spPr>
          <a:xfrm>
            <a:off x="581708" y="2908663"/>
            <a:ext cx="1329397" cy="1219200"/>
          </a:xfrm>
          <a:prstGeom prst="rect">
            <a:avLst/>
          </a:prstGeom>
          <a:no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083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Casos de uso – Data </a:t>
            </a:r>
            <a:r>
              <a:rPr lang="es-ES" dirty="0" err="1"/>
              <a:t>Engineering</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1911105" y="1614198"/>
            <a:ext cx="9560399" cy="4317856"/>
          </a:xfrm>
        </p:spPr>
        <p:txBody>
          <a:bodyPr/>
          <a:lstStyle/>
          <a:p>
            <a:pPr marL="0" indent="0">
              <a:buNone/>
            </a:pPr>
            <a:r>
              <a:rPr lang="es-ES" dirty="0" err="1"/>
              <a:t>Databricks</a:t>
            </a:r>
            <a:r>
              <a:rPr lang="es-ES" dirty="0"/>
              <a:t> proporciona un entorno potente para la ingeniería de datos, donde se pueden construir pipelines de procesamiento de datos robustos y escalables. </a:t>
            </a:r>
          </a:p>
          <a:p>
            <a:pPr marL="0" indent="0">
              <a:buNone/>
            </a:pPr>
            <a:r>
              <a:rPr lang="es-ES" dirty="0"/>
              <a:t>Los Data </a:t>
            </a:r>
            <a:r>
              <a:rPr lang="es-ES" dirty="0" err="1"/>
              <a:t>Engineers</a:t>
            </a:r>
            <a:r>
              <a:rPr lang="es-ES" dirty="0"/>
              <a:t> pueden utilizar </a:t>
            </a:r>
            <a:r>
              <a:rPr lang="es-ES" dirty="0" err="1"/>
              <a:t>Databricks</a:t>
            </a:r>
            <a:r>
              <a:rPr lang="es-ES" dirty="0"/>
              <a:t> para automatizar y simplificar tareas complejas de ETL (Extracción, Transformación y Carga), permitiendo la limpieza, consolidación y preparación de datos procedentes de diversas fuentes. </a:t>
            </a:r>
          </a:p>
          <a:p>
            <a:pPr marL="0" indent="0">
              <a:buNone/>
            </a:pPr>
            <a:r>
              <a:rPr lang="es-ES" dirty="0"/>
              <a:t>Con la capacidad de manejar tanto procesos en </a:t>
            </a:r>
            <a:r>
              <a:rPr lang="es-ES" dirty="0" err="1"/>
              <a:t>streaming</a:t>
            </a:r>
            <a:r>
              <a:rPr lang="es-ES" dirty="0"/>
              <a:t> como </a:t>
            </a:r>
            <a:r>
              <a:rPr lang="es-ES" dirty="0" err="1"/>
              <a:t>batch</a:t>
            </a:r>
            <a:r>
              <a:rPr lang="es-ES" dirty="0"/>
              <a:t>, </a:t>
            </a:r>
            <a:r>
              <a:rPr lang="es-ES" dirty="0" err="1"/>
              <a:t>Databricks</a:t>
            </a:r>
            <a:r>
              <a:rPr lang="es-ES" dirty="0"/>
              <a:t> facilita el procesamiento de grandes conjuntos de datos (Big Data), integración con herramientas de </a:t>
            </a:r>
            <a:r>
              <a:rPr lang="es-ES" dirty="0" err="1"/>
              <a:t>streaming</a:t>
            </a:r>
            <a:r>
              <a:rPr lang="es-ES" dirty="0"/>
              <a:t>, y la gestión de lago de datos (Data Lake) mediante Delta Lake, que aporta funcionalidades transaccionales y esquema en evolución para un manejo más eficiente de los datos. </a:t>
            </a:r>
            <a:endParaRPr lang="en-US" dirty="0"/>
          </a:p>
        </p:txBody>
      </p:sp>
      <p:pic>
        <p:nvPicPr>
          <p:cNvPr id="4" name="Picture 3">
            <a:extLst>
              <a:ext uri="{FF2B5EF4-FFF2-40B4-BE49-F238E27FC236}">
                <a16:creationId xmlns:a16="http://schemas.microsoft.com/office/drawing/2014/main" id="{311AF1B6-39CA-496C-7C11-FB94066948CA}"/>
              </a:ext>
            </a:extLst>
          </p:cNvPr>
          <p:cNvPicPr>
            <a:picLocks noChangeAspect="1"/>
          </p:cNvPicPr>
          <p:nvPr/>
        </p:nvPicPr>
        <p:blipFill>
          <a:blip r:embed="rId2"/>
          <a:stretch>
            <a:fillRect/>
          </a:stretch>
        </p:blipFill>
        <p:spPr>
          <a:xfrm>
            <a:off x="581709" y="1306286"/>
            <a:ext cx="1329397" cy="4937760"/>
          </a:xfrm>
          <a:prstGeom prst="rect">
            <a:avLst/>
          </a:prstGeom>
        </p:spPr>
      </p:pic>
      <p:sp>
        <p:nvSpPr>
          <p:cNvPr id="6" name="Rectangle 5">
            <a:extLst>
              <a:ext uri="{FF2B5EF4-FFF2-40B4-BE49-F238E27FC236}">
                <a16:creationId xmlns:a16="http://schemas.microsoft.com/office/drawing/2014/main" id="{91444122-B63C-35C0-1C4B-BE6B7CD986BD}"/>
              </a:ext>
            </a:extLst>
          </p:cNvPr>
          <p:cNvSpPr/>
          <p:nvPr/>
        </p:nvSpPr>
        <p:spPr>
          <a:xfrm>
            <a:off x="581709" y="4180115"/>
            <a:ext cx="1329397" cy="836023"/>
          </a:xfrm>
          <a:prstGeom prst="rect">
            <a:avLst/>
          </a:prstGeom>
          <a:no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6344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Casos de uso – Data </a:t>
            </a:r>
            <a:r>
              <a:rPr lang="es-ES" dirty="0" err="1"/>
              <a:t>Engineering</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1911105" y="1614198"/>
            <a:ext cx="9560399" cy="4317856"/>
          </a:xfrm>
        </p:spPr>
        <p:txBody>
          <a:bodyPr/>
          <a:lstStyle/>
          <a:p>
            <a:pPr marL="0" indent="0">
              <a:buNone/>
            </a:pPr>
            <a:r>
              <a:rPr lang="es-ES" dirty="0"/>
              <a:t>La plataforma de </a:t>
            </a:r>
            <a:r>
              <a:rPr lang="es-ES" dirty="0" err="1"/>
              <a:t>Databricks</a:t>
            </a:r>
            <a:r>
              <a:rPr lang="es-ES" dirty="0"/>
              <a:t> ofrece un entorno integral para el desarrollo de Machine </a:t>
            </a:r>
            <a:r>
              <a:rPr lang="es-ES" dirty="0" err="1"/>
              <a:t>Learning</a:t>
            </a:r>
            <a:r>
              <a:rPr lang="es-ES" dirty="0"/>
              <a:t>, brindando a los Data </a:t>
            </a:r>
            <a:r>
              <a:rPr lang="es-ES" dirty="0" err="1"/>
              <a:t>Scientists</a:t>
            </a:r>
            <a:r>
              <a:rPr lang="es-ES" dirty="0"/>
              <a:t> e ingenieros de ML un conjunto de herramientas para construir, entrenar y desplegar modelos de aprendizaje automático con alta eficiencia y escalabilidad. </a:t>
            </a:r>
          </a:p>
          <a:p>
            <a:pPr marL="0" indent="0">
              <a:buNone/>
            </a:pPr>
            <a:r>
              <a:rPr lang="es-ES" dirty="0" err="1"/>
              <a:t>Databricks</a:t>
            </a:r>
            <a:r>
              <a:rPr lang="es-ES" dirty="0"/>
              <a:t> facilita la experimentación rápida con soporte para una amplia gama de </a:t>
            </a:r>
            <a:r>
              <a:rPr lang="es-ES" dirty="0" err="1"/>
              <a:t>frameworks</a:t>
            </a:r>
            <a:r>
              <a:rPr lang="es-ES" dirty="0"/>
              <a:t> de ML, incluyendo </a:t>
            </a:r>
            <a:r>
              <a:rPr lang="es-ES" dirty="0" err="1"/>
              <a:t>TensorFlow</a:t>
            </a:r>
            <a:r>
              <a:rPr lang="es-ES" dirty="0"/>
              <a:t>, </a:t>
            </a:r>
            <a:r>
              <a:rPr lang="es-ES" dirty="0" err="1"/>
              <a:t>PyTorch</a:t>
            </a:r>
            <a:r>
              <a:rPr lang="es-ES" dirty="0"/>
              <a:t> y </a:t>
            </a:r>
            <a:r>
              <a:rPr lang="es-ES" dirty="0" err="1"/>
              <a:t>scikit-learn</a:t>
            </a:r>
            <a:r>
              <a:rPr lang="es-ES" dirty="0"/>
              <a:t>, y se integra con </a:t>
            </a:r>
            <a:r>
              <a:rPr lang="es-ES" dirty="0" err="1"/>
              <a:t>MLflow</a:t>
            </a:r>
            <a:r>
              <a:rPr lang="es-ES" dirty="0"/>
              <a:t> para el seguimiento de experimentos, la gestión de modelos y el registro de artefactos. </a:t>
            </a:r>
            <a:endParaRPr lang="en-US" dirty="0"/>
          </a:p>
        </p:txBody>
      </p:sp>
      <p:pic>
        <p:nvPicPr>
          <p:cNvPr id="4" name="Picture 3">
            <a:extLst>
              <a:ext uri="{FF2B5EF4-FFF2-40B4-BE49-F238E27FC236}">
                <a16:creationId xmlns:a16="http://schemas.microsoft.com/office/drawing/2014/main" id="{311AF1B6-39CA-496C-7C11-FB94066948CA}"/>
              </a:ext>
            </a:extLst>
          </p:cNvPr>
          <p:cNvPicPr>
            <a:picLocks noChangeAspect="1"/>
          </p:cNvPicPr>
          <p:nvPr/>
        </p:nvPicPr>
        <p:blipFill>
          <a:blip r:embed="rId2"/>
          <a:stretch>
            <a:fillRect/>
          </a:stretch>
        </p:blipFill>
        <p:spPr>
          <a:xfrm>
            <a:off x="581709" y="1306286"/>
            <a:ext cx="1329397" cy="4937760"/>
          </a:xfrm>
          <a:prstGeom prst="rect">
            <a:avLst/>
          </a:prstGeom>
        </p:spPr>
      </p:pic>
      <p:sp>
        <p:nvSpPr>
          <p:cNvPr id="6" name="Rectangle 5">
            <a:extLst>
              <a:ext uri="{FF2B5EF4-FFF2-40B4-BE49-F238E27FC236}">
                <a16:creationId xmlns:a16="http://schemas.microsoft.com/office/drawing/2014/main" id="{91444122-B63C-35C0-1C4B-BE6B7CD986BD}"/>
              </a:ext>
            </a:extLst>
          </p:cNvPr>
          <p:cNvSpPr/>
          <p:nvPr/>
        </p:nvSpPr>
        <p:spPr>
          <a:xfrm>
            <a:off x="581709" y="5020766"/>
            <a:ext cx="1329397" cy="1219200"/>
          </a:xfrm>
          <a:prstGeom prst="rect">
            <a:avLst/>
          </a:prstGeom>
          <a:no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43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a:t>
            </a:r>
            <a:r>
              <a:rPr lang="es-ES" dirty="0" err="1"/>
              <a:t>Learning</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581709" y="1614198"/>
            <a:ext cx="10889795" cy="4317856"/>
          </a:xfrm>
        </p:spPr>
        <p:txBody>
          <a:bodyPr/>
          <a:lstStyle/>
          <a:p>
            <a:pPr marL="0" indent="0">
              <a:buNone/>
            </a:pPr>
            <a:r>
              <a:rPr lang="es-ES" dirty="0"/>
              <a:t>Para profundizar en </a:t>
            </a:r>
            <a:r>
              <a:rPr lang="es-ES" dirty="0" err="1"/>
              <a:t>Databricks</a:t>
            </a:r>
            <a:r>
              <a:rPr lang="es-ES" dirty="0"/>
              <a:t> y sus capacidades, la plataforma ofrece una amplia gama de recursos, incluyendo documentación detallada, tutoriales, </a:t>
            </a:r>
            <a:r>
              <a:rPr lang="es-ES" dirty="0" err="1"/>
              <a:t>webinars</a:t>
            </a:r>
            <a:r>
              <a:rPr lang="es-ES" dirty="0"/>
              <a:t>, y un foro de la comunidad activo:</a:t>
            </a:r>
          </a:p>
          <a:p>
            <a:r>
              <a:rPr lang="es-ES" dirty="0" err="1"/>
              <a:t>Databricks</a:t>
            </a:r>
            <a:r>
              <a:rPr lang="es-ES" dirty="0"/>
              <a:t> </a:t>
            </a:r>
            <a:r>
              <a:rPr lang="es-ES" dirty="0" err="1"/>
              <a:t>Academy</a:t>
            </a:r>
            <a:r>
              <a:rPr lang="es-ES" dirty="0"/>
              <a:t>: </a:t>
            </a:r>
            <a:r>
              <a:rPr lang="en-US" dirty="0">
                <a:hlinkClick r:id="rId2"/>
              </a:rPr>
              <a:t>Academy Login | Databricks</a:t>
            </a:r>
            <a:endParaRPr lang="en-US" dirty="0"/>
          </a:p>
          <a:p>
            <a:r>
              <a:rPr lang="en-US" dirty="0"/>
              <a:t>Databricks Community: </a:t>
            </a:r>
            <a:r>
              <a:rPr lang="en-US" dirty="0">
                <a:hlinkClick r:id="rId3"/>
              </a:rPr>
              <a:t>https://community.databricks.com</a:t>
            </a:r>
            <a:endParaRPr lang="en-US" dirty="0"/>
          </a:p>
          <a:p>
            <a:r>
              <a:rPr lang="en-US" dirty="0"/>
              <a:t>Databricks Community Edition: </a:t>
            </a:r>
            <a:r>
              <a:rPr lang="en-US" dirty="0">
                <a:hlinkClick r:id="rId4"/>
              </a:rPr>
              <a:t>Login - Databricks Community Edition</a:t>
            </a:r>
            <a:endParaRPr lang="en-US" dirty="0"/>
          </a:p>
        </p:txBody>
      </p:sp>
    </p:spTree>
    <p:extLst>
      <p:ext uri="{BB962C8B-B14F-4D97-AF65-F5344CB8AC3E}">
        <p14:creationId xmlns:p14="http://schemas.microsoft.com/office/powerpoint/2010/main" val="2975812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shot of a computer&#10;&#10;Description automatically generated">
            <a:extLst>
              <a:ext uri="{FF2B5EF4-FFF2-40B4-BE49-F238E27FC236}">
                <a16:creationId xmlns:a16="http://schemas.microsoft.com/office/drawing/2014/main" id="{6EA8D23B-3788-6CC4-76EE-02672E7618A0}"/>
              </a:ext>
            </a:extLst>
          </p:cNvPr>
          <p:cNvPicPr>
            <a:picLocks noGrp="1" noChangeAspect="1"/>
          </p:cNvPicPr>
          <p:nvPr>
            <p:ph type="pic" sz="quarter" idx="48"/>
          </p:nvPr>
        </p:nvPicPr>
        <p:blipFill>
          <a:blip r:embed="rId2">
            <a:extLst>
              <a:ext uri="{837473B0-CC2E-450A-ABE3-18F120FF3D39}">
                <a1611:picAttrSrcUrl xmlns:a1611="http://schemas.microsoft.com/office/drawing/2016/11/main" r:id="rId3"/>
              </a:ext>
            </a:extLst>
          </a:blip>
          <a:srcRect l="24704" r="24704"/>
          <a:stretch>
            <a:fillRect/>
          </a:stretch>
        </p:blipFill>
        <p:spPr/>
      </p:pic>
      <p:sp>
        <p:nvSpPr>
          <p:cNvPr id="5" name="Title 4">
            <a:extLst>
              <a:ext uri="{FF2B5EF4-FFF2-40B4-BE49-F238E27FC236}">
                <a16:creationId xmlns:a16="http://schemas.microsoft.com/office/drawing/2014/main" id="{3A34C703-4D2A-5097-5D80-823AD69CD372}"/>
              </a:ext>
            </a:extLst>
          </p:cNvPr>
          <p:cNvSpPr>
            <a:spLocks noGrp="1"/>
          </p:cNvSpPr>
          <p:nvPr>
            <p:ph type="title"/>
          </p:nvPr>
        </p:nvSpPr>
        <p:spPr/>
        <p:txBody>
          <a:bodyPr/>
          <a:lstStyle/>
          <a:p>
            <a:r>
              <a:rPr lang="es-ES" dirty="0" err="1"/>
              <a:t>Lab</a:t>
            </a:r>
            <a:r>
              <a:rPr lang="es-ES" dirty="0"/>
              <a:t> 1: </a:t>
            </a:r>
            <a:br>
              <a:rPr lang="es-ES" dirty="0"/>
            </a:br>
            <a:r>
              <a:rPr lang="es-ES" dirty="0" err="1"/>
              <a:t>Databricks</a:t>
            </a:r>
            <a:r>
              <a:rPr lang="es-ES" dirty="0"/>
              <a:t> </a:t>
            </a:r>
            <a:r>
              <a:rPr lang="es-ES" dirty="0" err="1"/>
              <a:t>Walkthrough</a:t>
            </a:r>
            <a:endParaRPr lang="en-US" dirty="0"/>
          </a:p>
        </p:txBody>
      </p:sp>
    </p:spTree>
    <p:extLst>
      <p:ext uri="{BB962C8B-B14F-4D97-AF65-F5344CB8AC3E}">
        <p14:creationId xmlns:p14="http://schemas.microsoft.com/office/powerpoint/2010/main" val="4038516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nchor="ctr">
            <a:normAutofit/>
          </a:bodyPr>
          <a:lstStyle/>
          <a:p>
            <a:r>
              <a:rPr lang="en-US" dirty="0"/>
              <a:t>Databricks - Lakehouse</a:t>
            </a:r>
          </a:p>
        </p:txBody>
      </p:sp>
      <p:pic>
        <p:nvPicPr>
          <p:cNvPr id="1026" name="Picture 2" descr="Review: Databricks Lakehouse Platform | InfoWorld">
            <a:extLst>
              <a:ext uri="{FF2B5EF4-FFF2-40B4-BE49-F238E27FC236}">
                <a16:creationId xmlns:a16="http://schemas.microsoft.com/office/drawing/2014/main" id="{57864A7A-72F6-2B34-936B-3A106A3CD5C4}"/>
              </a:ext>
            </a:extLst>
          </p:cNvPr>
          <p:cNvPicPr>
            <a:picLocks noGrp="1" noChangeAspect="1" noChangeArrowheads="1"/>
          </p:cNvPicPr>
          <p:nvPr>
            <p:ph type="chart" sz="quarter" idx="27"/>
          </p:nvPr>
        </p:nvPicPr>
        <p:blipFill rotWithShape="1">
          <a:blip r:embed="rId2">
            <a:extLst>
              <a:ext uri="{28A0092B-C50C-407E-A947-70E740481C1C}">
                <a14:useLocalDpi xmlns:a14="http://schemas.microsoft.com/office/drawing/2010/main" val="0"/>
              </a:ext>
            </a:extLst>
          </a:blip>
          <a:stretch/>
        </p:blipFill>
        <p:spPr bwMode="auto">
          <a:xfrm>
            <a:off x="7179871" y="1696939"/>
            <a:ext cx="3619427" cy="3842625"/>
          </a:xfrm>
          <a:prstGeom prst="rect">
            <a:avLst/>
          </a:prstGeom>
          <a:solidFill>
            <a:srgbClr val="FFFFFF"/>
          </a:solidFill>
        </p:spPr>
      </p:pic>
      <p:sp>
        <p:nvSpPr>
          <p:cNvPr id="2" name="Table Placeholder 5">
            <a:extLst>
              <a:ext uri="{FF2B5EF4-FFF2-40B4-BE49-F238E27FC236}">
                <a16:creationId xmlns:a16="http://schemas.microsoft.com/office/drawing/2014/main" id="{7BF54C4B-12E7-953A-050D-47CB1113F8FB}"/>
              </a:ext>
            </a:extLst>
          </p:cNvPr>
          <p:cNvSpPr txBox="1">
            <a:spLocks/>
          </p:cNvSpPr>
          <p:nvPr/>
        </p:nvSpPr>
        <p:spPr>
          <a:xfrm>
            <a:off x="581709" y="1614198"/>
            <a:ext cx="6031742" cy="43178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solidFill>
                <a:latin typeface="DM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err="1"/>
              <a:t>Lakehouse</a:t>
            </a:r>
            <a:r>
              <a:rPr lang="es-ES" dirty="0"/>
              <a:t> es una arquitectura moderna que integra la flexibilidad de los data </a:t>
            </a:r>
            <a:r>
              <a:rPr lang="es-ES" dirty="0" err="1"/>
              <a:t>lakes</a:t>
            </a:r>
            <a:r>
              <a:rPr lang="es-ES" dirty="0"/>
              <a:t> con las capacidades analíticas de los data </a:t>
            </a:r>
            <a:r>
              <a:rPr lang="es-ES" dirty="0" err="1"/>
              <a:t>warehouses</a:t>
            </a:r>
            <a:r>
              <a:rPr lang="es-ES" dirty="0"/>
              <a:t>, utilizando Delta Lake para garantizar el rendimiento y fiabilidad, y gestionar metadatos.</a:t>
            </a:r>
          </a:p>
          <a:p>
            <a:pPr marL="0" indent="0">
              <a:buFont typeface="Arial" panose="020B0604020202020204" pitchFamily="34" charset="0"/>
              <a:buNone/>
            </a:pPr>
            <a:r>
              <a:rPr lang="es-ES" dirty="0"/>
              <a:t>Facilita el manejo y análisis de grandes volúmenes de datos estructurados y no estructurados en una plataforma unificada.</a:t>
            </a:r>
          </a:p>
          <a:p>
            <a:pPr marL="0" indent="0">
              <a:buFont typeface="Arial" panose="020B0604020202020204" pitchFamily="34" charset="0"/>
              <a:buNone/>
            </a:pPr>
            <a:r>
              <a:rPr lang="es-ES" dirty="0"/>
              <a:t>Implementa rigurosos controles de gobernanza y seguridad, proporcionando una herramienta única para el gobierno de datos</a:t>
            </a:r>
          </a:p>
        </p:txBody>
      </p:sp>
    </p:spTree>
    <p:extLst>
      <p:ext uri="{BB962C8B-B14F-4D97-AF65-F5344CB8AC3E}">
        <p14:creationId xmlns:p14="http://schemas.microsoft.com/office/powerpoint/2010/main" val="346502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n-US" dirty="0"/>
              <a:t>Databricks vs. </a:t>
            </a:r>
            <a:r>
              <a:rPr lang="en-US" dirty="0" err="1"/>
              <a:t>Entornos</a:t>
            </a:r>
            <a:r>
              <a:rPr lang="en-US" dirty="0"/>
              <a:t> de Spark </a:t>
            </a:r>
            <a:r>
              <a:rPr lang="en-US" dirty="0" err="1"/>
              <a:t>Tradicionales</a:t>
            </a:r>
            <a:endParaRPr lang="en-US" dirty="0"/>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p:txBody>
          <a:bodyPr/>
          <a:lstStyle/>
          <a:p>
            <a:pPr marL="0" indent="0">
              <a:buNone/>
            </a:pPr>
            <a:r>
              <a:rPr lang="es-ES" dirty="0" err="1"/>
              <a:t>Databricks</a:t>
            </a:r>
            <a:r>
              <a:rPr lang="es-ES" dirty="0"/>
              <a:t> se distingue de los entornos de </a:t>
            </a:r>
            <a:r>
              <a:rPr lang="es-ES" dirty="0" err="1"/>
              <a:t>Spark</a:t>
            </a:r>
            <a:r>
              <a:rPr lang="es-ES" dirty="0"/>
              <a:t> tradicionales al proporcionar una plataforma unificada que integra todas las herramientas necesarias para el procesado y análisis de datos y el desarrollo de modelos de ML. </a:t>
            </a:r>
          </a:p>
          <a:p>
            <a:pPr marL="0" indent="0">
              <a:buNone/>
            </a:pPr>
            <a:r>
              <a:rPr lang="es-ES" dirty="0"/>
              <a:t>A diferencia de trabajar con Apache </a:t>
            </a:r>
            <a:r>
              <a:rPr lang="es-ES" dirty="0" err="1"/>
              <a:t>Spark</a:t>
            </a:r>
            <a:r>
              <a:rPr lang="es-ES" dirty="0"/>
              <a:t> en un </a:t>
            </a:r>
            <a:r>
              <a:rPr lang="es-ES" dirty="0" err="1"/>
              <a:t>cluster</a:t>
            </a:r>
            <a:r>
              <a:rPr lang="es-ES" dirty="0"/>
              <a:t> de Hadoop o un entorno </a:t>
            </a:r>
            <a:r>
              <a:rPr lang="es-ES" dirty="0" err="1"/>
              <a:t>Spark</a:t>
            </a:r>
            <a:r>
              <a:rPr lang="es-ES" dirty="0"/>
              <a:t> </a:t>
            </a:r>
            <a:r>
              <a:rPr lang="es-ES" dirty="0" err="1"/>
              <a:t>on</a:t>
            </a:r>
            <a:r>
              <a:rPr lang="es-ES" dirty="0"/>
              <a:t>-premise, </a:t>
            </a:r>
            <a:r>
              <a:rPr lang="es-ES" dirty="0" err="1"/>
              <a:t>Databricks</a:t>
            </a:r>
            <a:r>
              <a:rPr lang="es-ES" dirty="0"/>
              <a:t> simplifica la configuración, gestión y escalabilidad de los recursos, permitiendo a los usuarios enfocarse directamente en los datos y el desarrollo de procesos.</a:t>
            </a:r>
            <a:endParaRPr lang="en-US" dirty="0"/>
          </a:p>
        </p:txBody>
      </p:sp>
    </p:spTree>
    <p:extLst>
      <p:ext uri="{BB962C8B-B14F-4D97-AF65-F5344CB8AC3E}">
        <p14:creationId xmlns:p14="http://schemas.microsoft.com/office/powerpoint/2010/main" val="216345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a:t>Key </a:t>
            </a:r>
            <a:r>
              <a:rPr lang="es-ES" dirty="0" err="1"/>
              <a:t>Features</a:t>
            </a:r>
            <a:endParaRPr lang="en-US" dirty="0"/>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p:txBody>
          <a:bodyPr/>
          <a:lstStyle/>
          <a:p>
            <a:r>
              <a:rPr lang="es-ES" b="1" dirty="0"/>
              <a:t>Integración nativa con la nube</a:t>
            </a:r>
            <a:r>
              <a:rPr lang="es-ES" dirty="0"/>
              <a:t>: Facilita el acceso y análisis de datos almacenados en la nube.</a:t>
            </a:r>
          </a:p>
          <a:p>
            <a:r>
              <a:rPr lang="es-ES" b="1" dirty="0"/>
              <a:t>Gestión automática de </a:t>
            </a:r>
            <a:r>
              <a:rPr lang="es-ES" b="1" dirty="0" err="1"/>
              <a:t>clusters</a:t>
            </a:r>
            <a:r>
              <a:rPr lang="es-ES" dirty="0"/>
              <a:t>: Reduce el tiempo y la complejidad de configurar y mantener </a:t>
            </a:r>
            <a:r>
              <a:rPr lang="es-ES" dirty="0" err="1"/>
              <a:t>clusters</a:t>
            </a:r>
            <a:r>
              <a:rPr lang="es-ES" dirty="0"/>
              <a:t> de </a:t>
            </a:r>
            <a:r>
              <a:rPr lang="es-ES" dirty="0" err="1"/>
              <a:t>Spark</a:t>
            </a:r>
            <a:r>
              <a:rPr lang="es-ES" dirty="0"/>
              <a:t>.</a:t>
            </a:r>
          </a:p>
          <a:p>
            <a:r>
              <a:rPr lang="es-ES" b="1" dirty="0"/>
              <a:t>Ambiente colaborativo</a:t>
            </a:r>
            <a:r>
              <a:rPr lang="es-ES" dirty="0"/>
              <a:t>: Permite a los equipos trabajar juntos en notebooks compartidos con soporte para SQL, Python, R, y Scala.</a:t>
            </a:r>
          </a:p>
          <a:p>
            <a:r>
              <a:rPr lang="es-ES" b="1" dirty="0"/>
              <a:t>Optimización de rendimiento</a:t>
            </a:r>
            <a:r>
              <a:rPr lang="es-ES" dirty="0"/>
              <a:t>: Mejoras en la ejecución de </a:t>
            </a:r>
            <a:r>
              <a:rPr lang="es-ES" dirty="0" err="1"/>
              <a:t>Spark</a:t>
            </a:r>
            <a:r>
              <a:rPr lang="es-ES" dirty="0"/>
              <a:t> para procesar datos más rápido (</a:t>
            </a:r>
            <a:r>
              <a:rPr lang="es-ES" dirty="0" err="1"/>
              <a:t>Databricks</a:t>
            </a:r>
            <a:r>
              <a:rPr lang="es-ES" dirty="0"/>
              <a:t> </a:t>
            </a:r>
            <a:r>
              <a:rPr lang="es-ES" dirty="0" err="1"/>
              <a:t>Runtime</a:t>
            </a:r>
            <a:r>
              <a:rPr lang="es-ES" dirty="0"/>
              <a:t>, </a:t>
            </a:r>
            <a:r>
              <a:rPr lang="es-ES" dirty="0" err="1"/>
              <a:t>Autoscaling</a:t>
            </a:r>
            <a:r>
              <a:rPr lang="es-ES" dirty="0"/>
              <a:t>, </a:t>
            </a:r>
            <a:r>
              <a:rPr lang="es-ES" dirty="0" err="1"/>
              <a:t>Photon</a:t>
            </a:r>
            <a:r>
              <a:rPr lang="es-ES" dirty="0"/>
              <a:t>, </a:t>
            </a:r>
            <a:r>
              <a:rPr lang="es-ES" dirty="0" err="1"/>
              <a:t>Catalyst</a:t>
            </a:r>
            <a:r>
              <a:rPr lang="es-ES" dirty="0"/>
              <a:t> </a:t>
            </a:r>
            <a:r>
              <a:rPr lang="es-ES" dirty="0" err="1"/>
              <a:t>optimized</a:t>
            </a:r>
            <a:r>
              <a:rPr lang="es-ES" dirty="0"/>
              <a:t>)</a:t>
            </a:r>
          </a:p>
          <a:p>
            <a:r>
              <a:rPr lang="es-ES" b="1" dirty="0"/>
              <a:t>Seguridad avanzada</a:t>
            </a:r>
            <a:r>
              <a:rPr lang="es-ES" dirty="0"/>
              <a:t>: Incluye características de seguridad de nivel empresarial para proteger los datos y cumplir con regulaciones (Data </a:t>
            </a:r>
            <a:r>
              <a:rPr lang="es-ES" dirty="0" err="1"/>
              <a:t>Encryption</a:t>
            </a:r>
            <a:r>
              <a:rPr lang="es-ES" dirty="0"/>
              <a:t>, RBAC y MFA, Integración con ID corporativa (Azure AD, etc...), </a:t>
            </a:r>
            <a:r>
              <a:rPr lang="es-ES" dirty="0" err="1"/>
              <a:t>VNets</a:t>
            </a:r>
            <a:r>
              <a:rPr lang="es-ES" dirty="0"/>
              <a:t>)</a:t>
            </a:r>
          </a:p>
          <a:p>
            <a:r>
              <a:rPr lang="es-ES" b="1" dirty="0"/>
              <a:t>Data </a:t>
            </a:r>
            <a:r>
              <a:rPr lang="es-ES" b="1" dirty="0" err="1"/>
              <a:t>Governance</a:t>
            </a:r>
            <a:r>
              <a:rPr lang="es-ES" b="1" dirty="0"/>
              <a:t> (</a:t>
            </a:r>
            <a:r>
              <a:rPr lang="es-ES" dirty="0"/>
              <a:t>Unity </a:t>
            </a:r>
            <a:r>
              <a:rPr lang="es-ES" dirty="0" err="1"/>
              <a:t>Catalog</a:t>
            </a:r>
            <a:r>
              <a:rPr lang="es-ES" dirty="0"/>
              <a:t>): es un catálogo de gobernanza centralizado para la gestión de metadatos y usuarios, ofreciendo un modelo de permisos unificado a los datos.</a:t>
            </a:r>
            <a:endParaRPr lang="es-ES" b="1" dirty="0"/>
          </a:p>
          <a:p>
            <a:r>
              <a:rPr lang="es-ES" b="1" dirty="0"/>
              <a:t>Delta Share: </a:t>
            </a:r>
            <a:r>
              <a:rPr lang="es-ES" dirty="0"/>
              <a:t>Permite el intercambio de datos entre organizaciones utilizando un protocolo estándar </a:t>
            </a:r>
            <a:endParaRPr lang="en-US" dirty="0"/>
          </a:p>
        </p:txBody>
      </p:sp>
    </p:spTree>
    <p:extLst>
      <p:ext uri="{BB962C8B-B14F-4D97-AF65-F5344CB8AC3E}">
        <p14:creationId xmlns:p14="http://schemas.microsoft.com/office/powerpoint/2010/main" val="3818236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EC3B-F262-F4F2-0DB3-FDEA1B513FE7}"/>
              </a:ext>
            </a:extLst>
          </p:cNvPr>
          <p:cNvSpPr>
            <a:spLocks noGrp="1"/>
          </p:cNvSpPr>
          <p:nvPr>
            <p:ph type="title"/>
          </p:nvPr>
        </p:nvSpPr>
        <p:spPr/>
        <p:txBody>
          <a:bodyPr/>
          <a:lstStyle/>
          <a:p>
            <a:r>
              <a:rPr lang="es-ES" dirty="0"/>
              <a:t>Unity </a:t>
            </a:r>
            <a:r>
              <a:rPr lang="es-ES" dirty="0" err="1"/>
              <a:t>Catalog</a:t>
            </a:r>
            <a:endParaRPr lang="en-US" dirty="0"/>
          </a:p>
        </p:txBody>
      </p:sp>
      <p:sp>
        <p:nvSpPr>
          <p:cNvPr id="3" name="Chart Placeholder 2">
            <a:extLst>
              <a:ext uri="{FF2B5EF4-FFF2-40B4-BE49-F238E27FC236}">
                <a16:creationId xmlns:a16="http://schemas.microsoft.com/office/drawing/2014/main" id="{4D53E49E-5493-34CF-91E3-7248E6C9D9B5}"/>
              </a:ext>
            </a:extLst>
          </p:cNvPr>
          <p:cNvSpPr>
            <a:spLocks noGrp="1"/>
          </p:cNvSpPr>
          <p:nvPr>
            <p:ph type="chart" sz="quarter" idx="27"/>
          </p:nvPr>
        </p:nvSpPr>
        <p:spPr>
          <a:xfrm>
            <a:off x="587830" y="1622510"/>
            <a:ext cx="7992644" cy="4155757"/>
          </a:xfrm>
        </p:spPr>
        <p:txBody>
          <a:bodyPr/>
          <a:lstStyle/>
          <a:p>
            <a:pPr marL="0" indent="0">
              <a:buNone/>
            </a:pPr>
            <a:r>
              <a:rPr lang="es-ES" dirty="0"/>
              <a:t>Unity </a:t>
            </a:r>
            <a:r>
              <a:rPr lang="es-ES" dirty="0" err="1"/>
              <a:t>Catalog</a:t>
            </a:r>
            <a:r>
              <a:rPr lang="es-ES" dirty="0"/>
              <a:t> es una solución de gobierno unificado de datos en </a:t>
            </a:r>
            <a:r>
              <a:rPr lang="es-ES" dirty="0" err="1"/>
              <a:t>Databricks</a:t>
            </a:r>
            <a:r>
              <a:rPr lang="es-ES" dirty="0"/>
              <a:t>. </a:t>
            </a:r>
          </a:p>
          <a:p>
            <a:pPr marL="0" indent="0">
              <a:buNone/>
            </a:pPr>
            <a:r>
              <a:rPr lang="es-ES" dirty="0"/>
              <a:t>Se construye de forma nativa en la plataforma y proporciona una gestión centralizada de metadatos y usuarios, lo que permite un acceso y control consistentes a los datos.</a:t>
            </a:r>
            <a:endParaRPr lang="en-US" dirty="0"/>
          </a:p>
        </p:txBody>
      </p:sp>
      <p:pic>
        <p:nvPicPr>
          <p:cNvPr id="10" name="Picture 9">
            <a:extLst>
              <a:ext uri="{FF2B5EF4-FFF2-40B4-BE49-F238E27FC236}">
                <a16:creationId xmlns:a16="http://schemas.microsoft.com/office/drawing/2014/main" id="{27F500A1-5728-29A1-A37F-46C840E055E2}"/>
              </a:ext>
            </a:extLst>
          </p:cNvPr>
          <p:cNvPicPr>
            <a:picLocks noChangeAspect="1"/>
          </p:cNvPicPr>
          <p:nvPr/>
        </p:nvPicPr>
        <p:blipFill>
          <a:blip r:embed="rId2"/>
          <a:stretch>
            <a:fillRect/>
          </a:stretch>
        </p:blipFill>
        <p:spPr>
          <a:xfrm>
            <a:off x="9816842" y="1622510"/>
            <a:ext cx="1992231" cy="2385602"/>
          </a:xfrm>
          <a:prstGeom prst="rect">
            <a:avLst/>
          </a:prstGeom>
        </p:spPr>
      </p:pic>
      <p:pic>
        <p:nvPicPr>
          <p:cNvPr id="8" name="Picture 7">
            <a:extLst>
              <a:ext uri="{FF2B5EF4-FFF2-40B4-BE49-F238E27FC236}">
                <a16:creationId xmlns:a16="http://schemas.microsoft.com/office/drawing/2014/main" id="{BC703F1D-3E0A-3E2F-35F7-A89FAEB34680}"/>
              </a:ext>
            </a:extLst>
          </p:cNvPr>
          <p:cNvPicPr>
            <a:picLocks noChangeAspect="1"/>
          </p:cNvPicPr>
          <p:nvPr/>
        </p:nvPicPr>
        <p:blipFill>
          <a:blip r:embed="rId3"/>
          <a:stretch>
            <a:fillRect/>
          </a:stretch>
        </p:blipFill>
        <p:spPr>
          <a:xfrm>
            <a:off x="9816842" y="2558532"/>
            <a:ext cx="1358787" cy="513557"/>
          </a:xfrm>
          <a:prstGeom prst="rect">
            <a:avLst/>
          </a:prstGeom>
        </p:spPr>
      </p:pic>
    </p:spTree>
    <p:extLst>
      <p:ext uri="{BB962C8B-B14F-4D97-AF65-F5344CB8AC3E}">
        <p14:creationId xmlns:p14="http://schemas.microsoft.com/office/powerpoint/2010/main" val="111149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EC3B-F262-F4F2-0DB3-FDEA1B513FE7}"/>
              </a:ext>
            </a:extLst>
          </p:cNvPr>
          <p:cNvSpPr>
            <a:spLocks noGrp="1"/>
          </p:cNvSpPr>
          <p:nvPr>
            <p:ph type="title"/>
          </p:nvPr>
        </p:nvSpPr>
        <p:spPr/>
        <p:txBody>
          <a:bodyPr/>
          <a:lstStyle/>
          <a:p>
            <a:r>
              <a:rPr lang="es-ES" dirty="0"/>
              <a:t>Unity </a:t>
            </a:r>
            <a:r>
              <a:rPr lang="es-ES" dirty="0" err="1"/>
              <a:t>Catalog</a:t>
            </a:r>
            <a:r>
              <a:rPr lang="es-ES" dirty="0"/>
              <a:t> - Características</a:t>
            </a:r>
            <a:endParaRPr lang="en-US" dirty="0"/>
          </a:p>
        </p:txBody>
      </p:sp>
      <p:sp>
        <p:nvSpPr>
          <p:cNvPr id="3" name="Chart Placeholder 2">
            <a:extLst>
              <a:ext uri="{FF2B5EF4-FFF2-40B4-BE49-F238E27FC236}">
                <a16:creationId xmlns:a16="http://schemas.microsoft.com/office/drawing/2014/main" id="{4D53E49E-5493-34CF-91E3-7248E6C9D9B5}"/>
              </a:ext>
            </a:extLst>
          </p:cNvPr>
          <p:cNvSpPr>
            <a:spLocks noGrp="1"/>
          </p:cNvSpPr>
          <p:nvPr>
            <p:ph type="chart" sz="quarter" idx="27"/>
          </p:nvPr>
        </p:nvSpPr>
        <p:spPr>
          <a:xfrm>
            <a:off x="587830" y="1622510"/>
            <a:ext cx="7992644" cy="4155757"/>
          </a:xfrm>
        </p:spPr>
        <p:txBody>
          <a:bodyPr/>
          <a:lstStyle/>
          <a:p>
            <a:pPr marL="0" indent="0">
              <a:buNone/>
            </a:pPr>
            <a:r>
              <a:rPr lang="es-ES" b="1" dirty="0"/>
              <a:t>Gestión Centralizada de Metadatos</a:t>
            </a:r>
            <a:r>
              <a:rPr lang="es-ES" dirty="0"/>
              <a:t>: Unifica la administración de metadatos en todas las áreas de trabajo, lo que permite la colaboración y garantiza la coherencia en los controles de acceso y los datos.</a:t>
            </a:r>
          </a:p>
          <a:p>
            <a:pPr marL="0" indent="0">
              <a:buNone/>
            </a:pPr>
            <a:r>
              <a:rPr lang="es-ES" b="1" dirty="0"/>
              <a:t>Controles de Acceso Unificados</a:t>
            </a:r>
            <a:r>
              <a:rPr lang="es-ES" dirty="0"/>
              <a:t>: Centraliza los controles de acceso para archivos, tablas y vistas, utilizando vistas dinámicas para controles de acceso detallados, lo que permite restringir el acceso a filas y columnas según las autorizaciones de usuarios y grupos.</a:t>
            </a:r>
          </a:p>
          <a:p>
            <a:pPr marL="0" indent="0">
              <a:buNone/>
            </a:pPr>
            <a:r>
              <a:rPr lang="es-ES" b="1" dirty="0"/>
              <a:t>Interoperabilidad y Flexibilidad</a:t>
            </a:r>
            <a:r>
              <a:rPr lang="es-ES" dirty="0"/>
              <a:t>: Unity </a:t>
            </a:r>
            <a:r>
              <a:rPr lang="es-ES" dirty="0" err="1"/>
              <a:t>Catalog</a:t>
            </a:r>
            <a:r>
              <a:rPr lang="es-ES" dirty="0"/>
              <a:t> admite integraciones nativas con una variedad de herramientas y plataformas, lo que permite a los equipos de datos trabajar con las herramientas que elijan sin problemas de gobernanza o rendimiento.</a:t>
            </a:r>
          </a:p>
          <a:p>
            <a:pPr marL="0" indent="0">
              <a:buNone/>
            </a:pPr>
            <a:r>
              <a:rPr lang="es-ES" b="1" dirty="0"/>
              <a:t>Interfaz de Gobierno</a:t>
            </a:r>
            <a:r>
              <a:rPr lang="es-ES" dirty="0"/>
              <a:t>: Ofrece una interfaz de usuario intuitiva y capacidades de línea de comandos para administrar fácilmente el acceso a los datos y las políticas de seguridad en la nube.</a:t>
            </a:r>
            <a:endParaRPr lang="en-US" dirty="0"/>
          </a:p>
        </p:txBody>
      </p:sp>
      <p:pic>
        <p:nvPicPr>
          <p:cNvPr id="10" name="Picture 9">
            <a:extLst>
              <a:ext uri="{FF2B5EF4-FFF2-40B4-BE49-F238E27FC236}">
                <a16:creationId xmlns:a16="http://schemas.microsoft.com/office/drawing/2014/main" id="{27F500A1-5728-29A1-A37F-46C840E055E2}"/>
              </a:ext>
            </a:extLst>
          </p:cNvPr>
          <p:cNvPicPr>
            <a:picLocks noChangeAspect="1"/>
          </p:cNvPicPr>
          <p:nvPr/>
        </p:nvPicPr>
        <p:blipFill>
          <a:blip r:embed="rId2"/>
          <a:stretch>
            <a:fillRect/>
          </a:stretch>
        </p:blipFill>
        <p:spPr>
          <a:xfrm>
            <a:off x="9816842" y="1622510"/>
            <a:ext cx="1992231" cy="2385602"/>
          </a:xfrm>
          <a:prstGeom prst="rect">
            <a:avLst/>
          </a:prstGeom>
        </p:spPr>
      </p:pic>
      <p:pic>
        <p:nvPicPr>
          <p:cNvPr id="8" name="Picture 7">
            <a:extLst>
              <a:ext uri="{FF2B5EF4-FFF2-40B4-BE49-F238E27FC236}">
                <a16:creationId xmlns:a16="http://schemas.microsoft.com/office/drawing/2014/main" id="{BC703F1D-3E0A-3E2F-35F7-A89FAEB34680}"/>
              </a:ext>
            </a:extLst>
          </p:cNvPr>
          <p:cNvPicPr>
            <a:picLocks noChangeAspect="1"/>
          </p:cNvPicPr>
          <p:nvPr/>
        </p:nvPicPr>
        <p:blipFill>
          <a:blip r:embed="rId3"/>
          <a:stretch>
            <a:fillRect/>
          </a:stretch>
        </p:blipFill>
        <p:spPr>
          <a:xfrm>
            <a:off x="9816842" y="2558532"/>
            <a:ext cx="1358787" cy="513557"/>
          </a:xfrm>
          <a:prstGeom prst="rect">
            <a:avLst/>
          </a:prstGeom>
        </p:spPr>
      </p:pic>
    </p:spTree>
    <p:extLst>
      <p:ext uri="{BB962C8B-B14F-4D97-AF65-F5344CB8AC3E}">
        <p14:creationId xmlns:p14="http://schemas.microsoft.com/office/powerpoint/2010/main" val="3359914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EC3B-F262-F4F2-0DB3-FDEA1B513FE7}"/>
              </a:ext>
            </a:extLst>
          </p:cNvPr>
          <p:cNvSpPr>
            <a:spLocks noGrp="1"/>
          </p:cNvSpPr>
          <p:nvPr>
            <p:ph type="title"/>
          </p:nvPr>
        </p:nvSpPr>
        <p:spPr/>
        <p:txBody>
          <a:bodyPr/>
          <a:lstStyle/>
          <a:p>
            <a:r>
              <a:rPr lang="es-ES" dirty="0"/>
              <a:t>Delta Share</a:t>
            </a:r>
            <a:endParaRPr lang="en-US" dirty="0"/>
          </a:p>
        </p:txBody>
      </p:sp>
      <p:sp>
        <p:nvSpPr>
          <p:cNvPr id="3" name="Chart Placeholder 2">
            <a:extLst>
              <a:ext uri="{FF2B5EF4-FFF2-40B4-BE49-F238E27FC236}">
                <a16:creationId xmlns:a16="http://schemas.microsoft.com/office/drawing/2014/main" id="{4D53E49E-5493-34CF-91E3-7248E6C9D9B5}"/>
              </a:ext>
            </a:extLst>
          </p:cNvPr>
          <p:cNvSpPr>
            <a:spLocks noGrp="1"/>
          </p:cNvSpPr>
          <p:nvPr>
            <p:ph type="chart" sz="quarter" idx="27"/>
          </p:nvPr>
        </p:nvSpPr>
        <p:spPr>
          <a:xfrm>
            <a:off x="587830" y="1622510"/>
            <a:ext cx="7992644" cy="4155757"/>
          </a:xfrm>
        </p:spPr>
        <p:txBody>
          <a:bodyPr/>
          <a:lstStyle/>
          <a:p>
            <a:pPr marL="0" indent="0">
              <a:buNone/>
            </a:pPr>
            <a:r>
              <a:rPr lang="es-ES" dirty="0"/>
              <a:t>Delta Share de </a:t>
            </a:r>
            <a:r>
              <a:rPr lang="es-ES" dirty="0" err="1"/>
              <a:t>Databricks</a:t>
            </a:r>
            <a:r>
              <a:rPr lang="es-ES" dirty="0"/>
              <a:t> es una innovadora función que revoluciona el intercambio de datos en tiempo real entre organizaciones, permitiendo compartir datos seguros y actualizados sin moverlos físicamente. </a:t>
            </a:r>
          </a:p>
          <a:p>
            <a:pPr marL="0" indent="0">
              <a:buNone/>
            </a:pPr>
            <a:r>
              <a:rPr lang="es-ES" dirty="0"/>
              <a:t>Esta herramienta elimina barreras de intercambio, facilita el cumplimiento normativo, mejora la colaboración, y abre caminos para obtener </a:t>
            </a:r>
            <a:r>
              <a:rPr lang="es-ES" dirty="0" err="1"/>
              <a:t>insights</a:t>
            </a:r>
            <a:r>
              <a:rPr lang="es-ES" dirty="0"/>
              <a:t> valiosos.</a:t>
            </a:r>
          </a:p>
          <a:p>
            <a:pPr marL="0" indent="0">
              <a:buNone/>
            </a:pPr>
            <a:r>
              <a:rPr lang="es-ES" dirty="0"/>
              <a:t>Integrado nativamente en </a:t>
            </a:r>
            <a:r>
              <a:rPr lang="es-ES" dirty="0" err="1"/>
              <a:t>Databricks</a:t>
            </a:r>
            <a:r>
              <a:rPr lang="es-ES" dirty="0"/>
              <a:t>, Delta Share apoya eficazmente el análisis de datos y proyectos de machine </a:t>
            </a:r>
            <a:r>
              <a:rPr lang="es-ES" dirty="0" err="1"/>
              <a:t>learning</a:t>
            </a:r>
            <a:r>
              <a:rPr lang="es-ES" dirty="0"/>
              <a:t>, simplificando la gestión de datos entre plataformas.</a:t>
            </a:r>
            <a:endParaRPr lang="en-US" dirty="0"/>
          </a:p>
        </p:txBody>
      </p:sp>
      <p:pic>
        <p:nvPicPr>
          <p:cNvPr id="1028" name="Picture 4" descr="GitHub - delta-io/delta-sharing: An open protocol for secure data sharing">
            <a:extLst>
              <a:ext uri="{FF2B5EF4-FFF2-40B4-BE49-F238E27FC236}">
                <a16:creationId xmlns:a16="http://schemas.microsoft.com/office/drawing/2014/main" id="{26264846-9E7F-5C18-25A7-0BBCF2FC5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5260" y="2275367"/>
            <a:ext cx="2386513" cy="202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088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EC3B-F262-F4F2-0DB3-FDEA1B513FE7}"/>
              </a:ext>
            </a:extLst>
          </p:cNvPr>
          <p:cNvSpPr>
            <a:spLocks noGrp="1"/>
          </p:cNvSpPr>
          <p:nvPr>
            <p:ph type="title"/>
          </p:nvPr>
        </p:nvSpPr>
        <p:spPr/>
        <p:txBody>
          <a:bodyPr/>
          <a:lstStyle/>
          <a:p>
            <a:r>
              <a:rPr lang="es-ES" dirty="0"/>
              <a:t>Delta Share - </a:t>
            </a:r>
            <a:r>
              <a:rPr lang="es-ES" dirty="0" err="1"/>
              <a:t>Caracteristicas</a:t>
            </a:r>
            <a:endParaRPr lang="en-US" dirty="0"/>
          </a:p>
        </p:txBody>
      </p:sp>
      <p:sp>
        <p:nvSpPr>
          <p:cNvPr id="3" name="Chart Placeholder 2">
            <a:extLst>
              <a:ext uri="{FF2B5EF4-FFF2-40B4-BE49-F238E27FC236}">
                <a16:creationId xmlns:a16="http://schemas.microsoft.com/office/drawing/2014/main" id="{4D53E49E-5493-34CF-91E3-7248E6C9D9B5}"/>
              </a:ext>
            </a:extLst>
          </p:cNvPr>
          <p:cNvSpPr>
            <a:spLocks noGrp="1"/>
          </p:cNvSpPr>
          <p:nvPr>
            <p:ph type="chart" sz="quarter" idx="27"/>
          </p:nvPr>
        </p:nvSpPr>
        <p:spPr>
          <a:xfrm>
            <a:off x="587830" y="1622510"/>
            <a:ext cx="7992644" cy="4155757"/>
          </a:xfrm>
        </p:spPr>
        <p:txBody>
          <a:bodyPr/>
          <a:lstStyle/>
          <a:p>
            <a:pPr marL="0" indent="0">
              <a:buNone/>
            </a:pPr>
            <a:r>
              <a:rPr lang="es-ES" b="1" dirty="0"/>
              <a:t>Interoperabilidad y Estándares Abiertos</a:t>
            </a:r>
            <a:r>
              <a:rPr lang="es-ES" dirty="0"/>
              <a:t>: Delta </a:t>
            </a:r>
            <a:r>
              <a:rPr lang="es-ES" dirty="0" err="1"/>
              <a:t>Sharing</a:t>
            </a:r>
            <a:r>
              <a:rPr lang="es-ES" dirty="0"/>
              <a:t> utiliza un protocolo abierto para el intercambio de datos con cualquier plataforma que admita este estándar, asegurando la interoperabilidad entre diferentes sistemas y herramientas de análisis de datos.</a:t>
            </a:r>
          </a:p>
          <a:p>
            <a:pPr marL="0" indent="0">
              <a:buNone/>
            </a:pPr>
            <a:endParaRPr lang="es-ES" dirty="0"/>
          </a:p>
          <a:p>
            <a:pPr marL="0" indent="0">
              <a:buNone/>
            </a:pPr>
            <a:r>
              <a:rPr lang="es-ES" b="1" dirty="0"/>
              <a:t>Seguridad y Control de Acceso</a:t>
            </a:r>
            <a:r>
              <a:rPr lang="es-ES" dirty="0"/>
              <a:t>: Ofrece mecanismos robustos de seguridad y control de acceso, permitiendo a los propietarios de los datos definir quién puede acceder a sus datos y bajo qué condiciones. Esto incluye la gestión de permisos a nivel de datos, garantizando que solo los usuarios autorizados puedan acceder a la información compartida.</a:t>
            </a:r>
          </a:p>
          <a:p>
            <a:pPr marL="0" indent="0">
              <a:buNone/>
            </a:pPr>
            <a:endParaRPr lang="es-ES" dirty="0"/>
          </a:p>
          <a:p>
            <a:pPr marL="0" indent="0">
              <a:buNone/>
            </a:pPr>
            <a:r>
              <a:rPr lang="es-ES" b="1" dirty="0"/>
              <a:t>Eficiencia en la Transmisión de Datos</a:t>
            </a:r>
            <a:r>
              <a:rPr lang="es-ES" dirty="0"/>
              <a:t>: Optimiza la transferencia de datos a través de la red, reduciendo el tiempo y los recursos necesarios para compartir grandes volúmenes de datos. Utiliza técnicas como la compresión de datos y la transmisión de deltas (solo los cambios desde la última sincronización) para mejorar la eficiencia.</a:t>
            </a:r>
          </a:p>
          <a:p>
            <a:pPr marL="0" indent="0">
              <a:buNone/>
            </a:pPr>
            <a:endParaRPr lang="es-ES" dirty="0"/>
          </a:p>
          <a:p>
            <a:pPr marL="0" indent="0">
              <a:buNone/>
            </a:pPr>
            <a:endParaRPr lang="es-ES" dirty="0"/>
          </a:p>
        </p:txBody>
      </p:sp>
      <p:pic>
        <p:nvPicPr>
          <p:cNvPr id="1028" name="Picture 4" descr="GitHub - delta-io/delta-sharing: An open protocol for secure data sharing">
            <a:extLst>
              <a:ext uri="{FF2B5EF4-FFF2-40B4-BE49-F238E27FC236}">
                <a16:creationId xmlns:a16="http://schemas.microsoft.com/office/drawing/2014/main" id="{26264846-9E7F-5C18-25A7-0BBCF2FC5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5260" y="2275367"/>
            <a:ext cx="2386513" cy="202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64314"/>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2" id="{93B44BEE-AA18-4720-B555-E5F46C5F93FC}" vid="{88E458CA-BB4B-4D24-B4FE-119ECB54A9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9F36DE1-460F-498E-9896-E5606CD5864B}">
  <we:reference id="22ff87a5-132f-4d52-9e97-94d888e4dd91" version="3.6.0.0" store="EXCatalog" storeType="EXCatalog"/>
  <we:alternateReferences>
    <we:reference id="WA104380050" version="3.6.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77570E-71D6-4005-B631-1B00A1197B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DB3C62-858A-4A01-AFEF-21E0BB8CE26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0009351-EDD4-484E-ACD6-D50CCB13763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1855</Words>
  <Application>Microsoft Office PowerPoint</Application>
  <PresentationFormat>Widescreen</PresentationFormat>
  <Paragraphs>86</Paragraphs>
  <Slides>24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等线</vt:lpstr>
      <vt:lpstr>Abadi</vt:lpstr>
      <vt:lpstr>Arial</vt:lpstr>
      <vt:lpstr>Calibri</vt:lpstr>
      <vt:lpstr>DM Sans</vt:lpstr>
      <vt:lpstr>Posterama Text SemiBold</vt:lpstr>
      <vt:lpstr>Custom</vt:lpstr>
      <vt:lpstr>Introducción a Databricks y el ecosistema Spark</vt:lpstr>
      <vt:lpstr>¿Qué es Databricks?</vt:lpstr>
      <vt:lpstr>Databricks - Lakehouse</vt:lpstr>
      <vt:lpstr>Databricks vs. Entornos de Spark Tradicionales</vt:lpstr>
      <vt:lpstr>Key Features</vt:lpstr>
      <vt:lpstr>Unity Catalog</vt:lpstr>
      <vt:lpstr>Unity Catalog - Características</vt:lpstr>
      <vt:lpstr>Delta Share</vt:lpstr>
      <vt:lpstr>Delta Share - Caracteristicas</vt:lpstr>
      <vt:lpstr>Delta Share - Caracteristicas</vt:lpstr>
      <vt:lpstr>Arquitectura</vt:lpstr>
      <vt:lpstr>Componentes </vt:lpstr>
      <vt:lpstr>Pago por uso – Databricks Units (DBUs)</vt:lpstr>
      <vt:lpstr>Pago por uso – Cloud Infrastucture</vt:lpstr>
      <vt:lpstr>Pago por uso – Tabla precios VM Azure – Serie Dsv3</vt:lpstr>
      <vt:lpstr>Databricks UI</vt:lpstr>
      <vt:lpstr>Databricks UI - Workspace</vt:lpstr>
      <vt:lpstr>Databricks UI - Compute</vt:lpstr>
      <vt:lpstr>Databricks UI – Compute - Monitoring</vt:lpstr>
      <vt:lpstr>Databricks UI – Casos de uso – Data Analytics</vt:lpstr>
      <vt:lpstr>Databricks UI – Casos de uso – Data Engineering</vt:lpstr>
      <vt:lpstr>Databricks UI - Casos de uso – Data Engineering</vt:lpstr>
      <vt:lpstr>Databricks Learning</vt:lpstr>
      <vt:lpstr>Lab 1:  Databricks Walkthrough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2023-09-14T05:46:04Z</dcterms:created>
  <dcterms:modified xsi:type="dcterms:W3CDTF">2024-03-08T11:06:13Z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MSIP_Label_61354688-28ff-43f9-ae7a-258f2522a8ce_Enabled">
    <vt:lpwstr>true</vt:lpwstr>
  </property>
  <property fmtid="{D5CDD505-2E9C-101B-9397-08002B2CF9AE}" pid="5" name="MSIP_Label_61354688-28ff-43f9-ae7a-258f2522a8ce_SetDate">
    <vt:lpwstr>2024-02-04T18:39:23Z</vt:lpwstr>
  </property>
  <property fmtid="{D5CDD505-2E9C-101B-9397-08002B2CF9AE}" pid="6" name="MSIP_Label_61354688-28ff-43f9-ae7a-258f2522a8ce_Method">
    <vt:lpwstr>Privileged</vt:lpwstr>
  </property>
  <property fmtid="{D5CDD505-2E9C-101B-9397-08002B2CF9AE}" pid="7" name="MSIP_Label_61354688-28ff-43f9-ae7a-258f2522a8ce_Name">
    <vt:lpwstr>61354688-28ff-43f9-ae7a-258f2522a8ce</vt:lpwstr>
  </property>
  <property fmtid="{D5CDD505-2E9C-101B-9397-08002B2CF9AE}" pid="8" name="MSIP_Label_61354688-28ff-43f9-ae7a-258f2522a8ce_SiteId">
    <vt:lpwstr>46e04f2b-093e-4ad0-a99f-0331aa506e12</vt:lpwstr>
  </property>
  <property fmtid="{D5CDD505-2E9C-101B-9397-08002B2CF9AE}" pid="9" name="MSIP_Label_61354688-28ff-43f9-ae7a-258f2522a8ce_ActionId">
    <vt:lpwstr>f40ae3b5-f528-4546-82f8-f3558c0d2b61</vt:lpwstr>
  </property>
  <property fmtid="{D5CDD505-2E9C-101B-9397-08002B2CF9AE}" pid="10" name="MSIP_Label_61354688-28ff-43f9-ae7a-258f2522a8ce_ContentBits">
    <vt:lpwstr>2</vt:lpwstr>
  </property>
  <property fmtid="{D5CDD505-2E9C-101B-9397-08002B2CF9AE}" pid="11" name="ClassificationContentMarkingFooterLocations">
    <vt:lpwstr>Custom:3</vt:lpwstr>
  </property>
  <property fmtid="{D5CDD505-2E9C-101B-9397-08002B2CF9AE}" pid="12" name="ClassificationContentMarkingFooterText">
    <vt:lpwstr>Sensitivity: C1 Public</vt:lpwstr>
  </property>
</Properties>
</file>